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4" r:id="rId29"/>
    <p:sldId id="285" r:id="rId30"/>
    <p:sldId id="286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300" r:id="rId39"/>
    <p:sldId id="291" r:id="rId40"/>
    <p:sldId id="296" r:id="rId41"/>
    <p:sldId id="297" r:id="rId42"/>
    <p:sldId id="299" r:id="rId43"/>
    <p:sldId id="306" r:id="rId44"/>
    <p:sldId id="282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67" y="-1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2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98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3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1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37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23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9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2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14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A5DB3-0FB8-440E-B040-EECE5709BA4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9171B-9255-4160-9173-69F9C03C2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6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ubuntu@13.209.73.5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usy.org/@moon0819/season-3-ico-ieo-sto-ibo" TargetMode="External"/><Relationship Id="rId2" Type="http://schemas.openxmlformats.org/officeDocument/2006/relationships/hyperlink" Target="http://www.bloter.net/archives/35929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암호화폐와 생태계 및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웹 서비스 프로그래밍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2019.11.21</a:t>
            </a:r>
            <a:endParaRPr lang="en-US" altLang="ko-KR" dirty="0" smtClean="0"/>
          </a:p>
          <a:p>
            <a:r>
              <a:rPr lang="ko-KR" altLang="en-US" dirty="0" smtClean="0"/>
              <a:t>송진우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37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ICO &amp; IEO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68760"/>
            <a:ext cx="7056786" cy="5292590"/>
          </a:xfrm>
        </p:spPr>
      </p:pic>
    </p:spTree>
    <p:extLst>
      <p:ext uri="{BB962C8B-B14F-4D97-AF65-F5344CB8AC3E}">
        <p14:creationId xmlns:p14="http://schemas.microsoft.com/office/powerpoint/2010/main" val="334665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ICO,IEO </a:t>
            </a:r>
            <a:r>
              <a:rPr lang="ko-KR" altLang="en-US" dirty="0" smtClean="0"/>
              <a:t>차이점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381614"/>
              </p:ext>
            </p:extLst>
          </p:nvPr>
        </p:nvGraphicFramePr>
        <p:xfrm>
          <a:off x="276150" y="1528194"/>
          <a:ext cx="8581356" cy="4853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452"/>
                <a:gridCol w="2860452"/>
                <a:gridCol w="2860452"/>
              </a:tblGrid>
              <a:tr h="556168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ICO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IEO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</a:tr>
              <a:tr h="5561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판매처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토큰발행인의 웹사이트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거래소 플랫폼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</a:tr>
              <a:tr h="9599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판매 당사자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프로젝트의 개발자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발행인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거래소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</a:tr>
              <a:tr h="5561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스마트 </a:t>
                      </a:r>
                      <a:r>
                        <a:rPr lang="ko-KR" altLang="en-US" sz="1900" dirty="0" err="1" smtClean="0"/>
                        <a:t>컨트랙트</a:t>
                      </a:r>
                      <a:r>
                        <a:rPr lang="ko-KR" altLang="en-US" sz="1900" dirty="0" smtClean="0"/>
                        <a:t> 관리자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스마트업</a:t>
                      </a:r>
                      <a:r>
                        <a:rPr lang="en-US" altLang="ko-KR" sz="1900" dirty="0" smtClean="0"/>
                        <a:t>(</a:t>
                      </a:r>
                      <a:r>
                        <a:rPr lang="ko-KR" altLang="en-US" sz="1900" dirty="0" smtClean="0"/>
                        <a:t>발행인</a:t>
                      </a:r>
                      <a:r>
                        <a:rPr lang="en-US" altLang="ko-KR" sz="1900" dirty="0" smtClean="0"/>
                        <a:t>)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거래소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</a:tr>
              <a:tr h="556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/>
                        <a:t>AML/KYC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발행인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거래소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</a:tr>
              <a:tr h="5561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err="1" smtClean="0"/>
                        <a:t>마켓팅</a:t>
                      </a:r>
                      <a:r>
                        <a:rPr lang="ko-KR" altLang="en-US" sz="1900" dirty="0" smtClean="0"/>
                        <a:t> 비용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많음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상대적으로 적음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</a:tr>
              <a:tr h="5561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심사절차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없다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거래소 자체 심사절차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</a:tr>
              <a:tr h="5561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상장</a:t>
                      </a:r>
                      <a:r>
                        <a:rPr lang="en-US" altLang="ko-KR" sz="1900" dirty="0" smtClean="0"/>
                        <a:t>(Listing)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자동 상장 </a:t>
                      </a:r>
                      <a:r>
                        <a:rPr lang="en-US" altLang="ko-KR" sz="1900" dirty="0" smtClean="0"/>
                        <a:t>X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/>
                        <a:t>일반적으로 </a:t>
                      </a:r>
                      <a:r>
                        <a:rPr lang="en-US" altLang="ko-KR" sz="1900" dirty="0" err="1" smtClean="0"/>
                        <a:t>ieo</a:t>
                      </a:r>
                      <a:r>
                        <a:rPr lang="en-US" altLang="ko-KR" sz="1900" dirty="0" smtClean="0"/>
                        <a:t> </a:t>
                      </a:r>
                      <a:r>
                        <a:rPr lang="ko-KR" altLang="en-US" sz="1900" dirty="0" smtClean="0"/>
                        <a:t>후 상장</a:t>
                      </a:r>
                      <a:endParaRPr lang="ko-KR" altLang="en-US" sz="1900" dirty="0"/>
                    </a:p>
                  </a:txBody>
                  <a:tcPr marL="95468" marR="95468" marT="47734" marB="4773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63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스테이블</a:t>
            </a:r>
            <a:r>
              <a:rPr lang="ko-KR" altLang="en-US" dirty="0" smtClean="0"/>
              <a:t> 코인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ko-KR" altLang="en-US" dirty="0"/>
              <a:t>가격 변동성을 최소화하도록 설계된 암호 화폐</a:t>
            </a:r>
            <a:r>
              <a:rPr lang="en-US" altLang="ko-KR" dirty="0"/>
              <a:t>. </a:t>
            </a:r>
            <a:r>
              <a:rPr lang="ko-KR" altLang="en-US" dirty="0"/>
              <a:t>보통 </a:t>
            </a:r>
            <a:r>
              <a:rPr lang="en-US" altLang="ko-KR" dirty="0"/>
              <a:t>1</a:t>
            </a:r>
            <a:r>
              <a:rPr lang="ko-KR" altLang="en-US" dirty="0"/>
              <a:t>코인이 </a:t>
            </a:r>
            <a:r>
              <a:rPr lang="en-US" altLang="ko-KR" dirty="0"/>
              <a:t>1</a:t>
            </a:r>
            <a:r>
              <a:rPr lang="ko-KR" altLang="en-US" dirty="0"/>
              <a:t>달러의 가치를 갖도록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테더</a:t>
            </a:r>
            <a:r>
              <a:rPr lang="en-US" altLang="ko-KR" dirty="0"/>
              <a:t>(Tether, USDT) </a:t>
            </a:r>
            <a:r>
              <a:rPr lang="ko-KR" altLang="en-US" dirty="0"/>
              <a:t>코인이 대표적인 </a:t>
            </a:r>
            <a:r>
              <a:rPr lang="ko-KR" altLang="en-US" dirty="0" err="1"/>
              <a:t>스테이블</a:t>
            </a:r>
            <a:r>
              <a:rPr lang="ko-KR" altLang="en-US" dirty="0"/>
              <a:t> </a:t>
            </a:r>
            <a:r>
              <a:rPr lang="ko-KR" altLang="en-US" dirty="0" smtClean="0"/>
              <a:t>코인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담보형</a:t>
            </a:r>
            <a:r>
              <a:rPr lang="en-US" altLang="ko-KR" dirty="0" smtClean="0"/>
              <a:t>,</a:t>
            </a:r>
            <a:r>
              <a:rPr lang="ko-KR" altLang="en-US" dirty="0" smtClean="0"/>
              <a:t>암호자산 </a:t>
            </a:r>
            <a:r>
              <a:rPr lang="ko-KR" altLang="en-US" dirty="0" err="1" smtClean="0"/>
              <a:t>담보형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무담보형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필요성</a:t>
            </a:r>
            <a:endParaRPr lang="en-US" altLang="ko-KR" dirty="0" smtClean="0"/>
          </a:p>
          <a:p>
            <a:r>
              <a:rPr lang="ko-KR" altLang="en-US" dirty="0"/>
              <a:t>분산 및 보안</a:t>
            </a:r>
            <a:br>
              <a:rPr lang="ko-KR" altLang="en-US" dirty="0"/>
            </a:br>
            <a:r>
              <a:rPr lang="ko-KR" altLang="en-US" dirty="0"/>
              <a:t>▶ </a:t>
            </a:r>
            <a:r>
              <a:rPr lang="ko-KR" altLang="en-US" dirty="0" smtClean="0"/>
              <a:t>고정 </a:t>
            </a:r>
            <a:r>
              <a:rPr lang="ko-KR" altLang="en-US" dirty="0"/>
              <a:t>가격을 유지하도록 설계되어 가격 조작 위험성 없음</a:t>
            </a:r>
            <a:br>
              <a:rPr lang="ko-KR" altLang="en-US" dirty="0"/>
            </a:br>
            <a:r>
              <a:rPr lang="ko-KR" altLang="en-US" dirty="0"/>
              <a:t>▶ </a:t>
            </a:r>
            <a:r>
              <a:rPr lang="ko-KR" altLang="en-US" dirty="0" err="1" smtClean="0"/>
              <a:t>스테이블</a:t>
            </a:r>
            <a:r>
              <a:rPr lang="ko-KR" altLang="en-US" dirty="0" smtClean="0"/>
              <a:t> </a:t>
            </a:r>
            <a:r>
              <a:rPr lang="ko-KR" altLang="en-US" dirty="0"/>
              <a:t>코인은 변동성이 거의 없으므로 소매 목적에 더 유용</a:t>
            </a:r>
            <a:br>
              <a:rPr lang="ko-KR" altLang="en-US" dirty="0"/>
            </a:br>
            <a:r>
              <a:rPr lang="ko-KR" altLang="en-US" dirty="0"/>
              <a:t>▶ </a:t>
            </a:r>
            <a:r>
              <a:rPr lang="ko-KR" altLang="en-US" dirty="0" smtClean="0"/>
              <a:t>가격이 </a:t>
            </a:r>
            <a:r>
              <a:rPr lang="ko-KR" altLang="en-US" dirty="0" err="1"/>
              <a:t>안정되야</a:t>
            </a:r>
            <a:r>
              <a:rPr lang="ko-KR" altLang="en-US" dirty="0"/>
              <a:t> 암호화폐의 대중적 채택에 도움이 됨</a:t>
            </a:r>
            <a:br>
              <a:rPr lang="ko-KR" altLang="en-US" dirty="0"/>
            </a:br>
            <a:r>
              <a:rPr lang="ko-KR" altLang="en-US" dirty="0"/>
              <a:t>▶ </a:t>
            </a:r>
            <a:r>
              <a:rPr lang="ko-KR" altLang="en-US" dirty="0" smtClean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블록 체인에 의해 보장 된 핵심 가치를 손상시키지 않으면서 암호화폐의 주요 딜레마 중 하나인 변동성 </a:t>
            </a:r>
            <a:r>
              <a:rPr lang="ko-KR" altLang="en-US" dirty="0" smtClean="0"/>
              <a:t>해결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▶ </a:t>
            </a:r>
            <a:r>
              <a:rPr lang="ko-KR" altLang="en-US" dirty="0" smtClean="0"/>
              <a:t>불안정한 </a:t>
            </a:r>
            <a:r>
              <a:rPr lang="ko-KR" altLang="en-US" dirty="0"/>
              <a:t>국가 통화와 불안정한 인플레이션이 내부 표준을 악용하는 국가에서 안정적인 암호화폐 유용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76672"/>
            <a:ext cx="2133785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리브라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페이스북이</a:t>
            </a:r>
            <a:r>
              <a:rPr lang="ko-KR" altLang="en-US" dirty="0" smtClean="0"/>
              <a:t> 추진 중인 </a:t>
            </a:r>
            <a:r>
              <a:rPr lang="ko-KR" altLang="en-US" dirty="0" err="1" smtClean="0"/>
              <a:t>스테이블</a:t>
            </a:r>
            <a:r>
              <a:rPr lang="ko-KR" altLang="en-US" dirty="0" smtClean="0"/>
              <a:t> 코인 </a:t>
            </a:r>
            <a:r>
              <a:rPr lang="en-US" altLang="ko-KR" dirty="0" smtClean="0"/>
              <a:t>2020</a:t>
            </a:r>
            <a:r>
              <a:rPr lang="ko-KR" altLang="en-US" dirty="0" smtClean="0"/>
              <a:t>년 발행 목표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낮은 환전</a:t>
            </a:r>
            <a:r>
              <a:rPr lang="en-US" altLang="ko-KR" dirty="0" smtClean="0"/>
              <a:t>,</a:t>
            </a:r>
            <a:r>
              <a:rPr lang="ko-KR" altLang="en-US" dirty="0" smtClean="0"/>
              <a:t>송금 수수료로 전 세계 어디서든 결제할 수 있는 서비스를 </a:t>
            </a:r>
            <a:r>
              <a:rPr lang="ko-KR" altLang="en-US" dirty="0" err="1" smtClean="0"/>
              <a:t>개발중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변동성과 거래 처리 속도 문제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국제 통화 질서에 혼란을 줄 수 있기 때문에 미국이 </a:t>
            </a:r>
            <a:r>
              <a:rPr lang="ko-KR" altLang="en-US" dirty="0" err="1" smtClean="0"/>
              <a:t>리브라</a:t>
            </a:r>
            <a:r>
              <a:rPr lang="ko-KR" altLang="en-US" dirty="0" smtClean="0"/>
              <a:t> 개발 일시 중단을 경고함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2174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네트워크 구축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1.Netowork(</a:t>
            </a:r>
            <a:r>
              <a:rPr lang="en-US" altLang="ko-KR" dirty="0" err="1" smtClean="0"/>
              <a:t>geth</a:t>
            </a:r>
            <a:r>
              <a:rPr lang="en-US" altLang="ko-KR" dirty="0" smtClean="0"/>
              <a:t>) parity</a:t>
            </a:r>
          </a:p>
          <a:p>
            <a:pPr marL="0" indent="0">
              <a:buNone/>
            </a:pPr>
            <a:r>
              <a:rPr lang="en-US" altLang="ko-KR" dirty="0" smtClean="0"/>
              <a:t>2.Contcat </a:t>
            </a:r>
            <a:r>
              <a:rPr lang="en-US" altLang="ko-KR" dirty="0" err="1" smtClean="0"/>
              <a:t>depplay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3.html/</a:t>
            </a:r>
            <a:r>
              <a:rPr lang="en-US" altLang="ko-KR" dirty="0" err="1" smtClean="0"/>
              <a:t>css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4.Connection</a:t>
            </a:r>
          </a:p>
          <a:p>
            <a:pPr marL="0" indent="0">
              <a:buNone/>
            </a:pPr>
            <a:r>
              <a:rPr lang="en-US" altLang="ko-KR" dirty="0" smtClean="0"/>
              <a:t>5.Contract </a:t>
            </a:r>
            <a:r>
              <a:rPr lang="ko-KR" altLang="en-US" dirty="0" smtClean="0"/>
              <a:t>함수 호출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6.</a:t>
            </a:r>
            <a:r>
              <a:rPr lang="ko-KR" altLang="en-US" dirty="0" err="1" smtClean="0"/>
              <a:t>페어러</a:t>
            </a:r>
            <a:r>
              <a:rPr lang="ko-KR" altLang="en-US" dirty="0" smtClean="0"/>
              <a:t> 화면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82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실</a:t>
            </a:r>
            <a:r>
              <a:rPr lang="ko-KR" altLang="en-US" dirty="0"/>
              <a:t>습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2600" dirty="0"/>
              <a:t>AWS</a:t>
            </a:r>
            <a:r>
              <a:rPr lang="ko-KR" altLang="en-US" sz="2600" dirty="0"/>
              <a:t>와 </a:t>
            </a:r>
            <a:r>
              <a:rPr lang="en-US" altLang="ko-KR" sz="2600" dirty="0" err="1"/>
              <a:t>Puppeth</a:t>
            </a:r>
            <a:r>
              <a:rPr lang="ko-KR" altLang="en-US" sz="2600" dirty="0"/>
              <a:t>를 활용한 </a:t>
            </a:r>
            <a:r>
              <a:rPr lang="en-US" altLang="ko-KR" sz="2600" dirty="0" err="1"/>
              <a:t>Ethereum</a:t>
            </a:r>
            <a:r>
              <a:rPr lang="en-US" altLang="ko-KR" sz="2600" dirty="0"/>
              <a:t> Private </a:t>
            </a:r>
            <a:r>
              <a:rPr lang="en-US" altLang="ko-KR" sz="2600" dirty="0" err="1"/>
              <a:t>Blockchain</a:t>
            </a:r>
            <a:r>
              <a:rPr lang="en-US" altLang="ko-KR" sz="2600" dirty="0"/>
              <a:t> (POA) </a:t>
            </a:r>
            <a:r>
              <a:rPr lang="ko-KR" altLang="en-US" sz="2600" dirty="0"/>
              <a:t>구축하기</a:t>
            </a:r>
          </a:p>
          <a:p>
            <a:pPr marL="0" indent="0">
              <a:buNone/>
            </a:pPr>
            <a:r>
              <a:rPr lang="ko-KR" altLang="en-US" sz="2600" dirty="0" smtClean="0"/>
              <a:t>운영체제 </a:t>
            </a:r>
            <a:r>
              <a:rPr lang="en-US" altLang="ko-KR" sz="2600" dirty="0" err="1" smtClean="0"/>
              <a:t>MacOS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b="1" dirty="0"/>
              <a:t>Proof Of </a:t>
            </a:r>
            <a:r>
              <a:rPr lang="en-US" altLang="ko-KR" sz="2600" b="1" dirty="0" smtClean="0"/>
              <a:t>Authority</a:t>
            </a:r>
          </a:p>
          <a:p>
            <a:pPr marL="0" indent="0">
              <a:buNone/>
            </a:pPr>
            <a:endParaRPr lang="en-US" altLang="ko-KR" sz="2600" b="1" dirty="0" smtClean="0"/>
          </a:p>
          <a:p>
            <a:pPr marL="0" indent="0">
              <a:buNone/>
            </a:pPr>
            <a:r>
              <a:rPr lang="en-US" altLang="ko-KR" sz="2600" dirty="0"/>
              <a:t>Proof Of Work</a:t>
            </a:r>
            <a:r>
              <a:rPr lang="ko-KR" altLang="en-US" sz="2600" dirty="0"/>
              <a:t>와는 다르게 </a:t>
            </a:r>
            <a:r>
              <a:rPr lang="en-US" altLang="ko-KR" sz="2600" dirty="0"/>
              <a:t>POA</a:t>
            </a:r>
            <a:r>
              <a:rPr lang="ko-KR" altLang="en-US" sz="2600" dirty="0"/>
              <a:t>는 일반적인 </a:t>
            </a:r>
            <a:r>
              <a:rPr lang="ko-KR" altLang="en-US" sz="2600" dirty="0" err="1"/>
              <a:t>노드들이</a:t>
            </a:r>
            <a:r>
              <a:rPr lang="ko-KR" altLang="en-US" sz="2600" dirty="0"/>
              <a:t> </a:t>
            </a:r>
            <a:r>
              <a:rPr lang="en-US" altLang="ko-KR" sz="2600" dirty="0"/>
              <a:t>Miner</a:t>
            </a:r>
            <a:r>
              <a:rPr lang="ko-KR" altLang="en-US" sz="2600" dirty="0"/>
              <a:t>로 참여할 수 없다</a:t>
            </a:r>
            <a:r>
              <a:rPr lang="en-US" altLang="ko-KR" sz="2600" dirty="0"/>
              <a:t>. </a:t>
            </a:r>
            <a:r>
              <a:rPr lang="ko-KR" altLang="en-US" sz="2600" dirty="0"/>
              <a:t>그 말인 </a:t>
            </a:r>
            <a:r>
              <a:rPr lang="ko-KR" altLang="en-US" sz="2600" dirty="0" err="1"/>
              <a:t>즉슨</a:t>
            </a:r>
            <a:r>
              <a:rPr lang="en-US" altLang="ko-KR" sz="2600" dirty="0"/>
              <a:t>, </a:t>
            </a:r>
            <a:r>
              <a:rPr lang="ko-KR" altLang="en-US" sz="2600" dirty="0"/>
              <a:t>네트워크에 기여할 수 있는 혹은 네트워크를 운영하는 주체는 아무나 될 수 없다는 </a:t>
            </a:r>
            <a:r>
              <a:rPr lang="ko-KR" altLang="en-US" sz="2600" dirty="0" smtClean="0"/>
              <a:t>말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ko-KR" altLang="en-US" sz="2600" dirty="0"/>
              <a:t>여기서 네트워크를 운영한다는 말은 거래기록들을 담는 블록을 생성하는 컴퓨팅 작업을 의미한다</a:t>
            </a:r>
            <a:r>
              <a:rPr lang="en-US" altLang="ko-KR" sz="2600" dirty="0"/>
              <a:t>. POW</a:t>
            </a:r>
            <a:r>
              <a:rPr lang="ko-KR" altLang="en-US" sz="2600" dirty="0"/>
              <a:t>에서는 이 작업을 </a:t>
            </a:r>
            <a:r>
              <a:rPr lang="en-US" altLang="ko-KR" sz="2600" dirty="0"/>
              <a:t>mining </a:t>
            </a:r>
            <a:r>
              <a:rPr lang="ko-KR" altLang="en-US" sz="2600" dirty="0"/>
              <a:t>이라 표현하고 작업을 진행하고 있는 </a:t>
            </a:r>
            <a:r>
              <a:rPr lang="ko-KR" altLang="en-US" sz="2600" dirty="0" err="1"/>
              <a:t>노드를</a:t>
            </a:r>
            <a:r>
              <a:rPr lang="ko-KR" altLang="en-US" sz="2600" dirty="0"/>
              <a:t> </a:t>
            </a:r>
            <a:r>
              <a:rPr lang="en-US" altLang="ko-KR" sz="2600" dirty="0"/>
              <a:t>miner</a:t>
            </a:r>
            <a:r>
              <a:rPr lang="ko-KR" altLang="en-US" sz="2600" dirty="0"/>
              <a:t>라 칭한다</a:t>
            </a:r>
            <a:r>
              <a:rPr lang="en-US" altLang="ko-KR" sz="2600" dirty="0"/>
              <a:t>. </a:t>
            </a:r>
            <a:r>
              <a:rPr lang="ko-KR" altLang="en-US" sz="2600" dirty="0"/>
              <a:t>그러나 </a:t>
            </a:r>
            <a:r>
              <a:rPr lang="en-US" altLang="ko-KR" sz="2600" dirty="0"/>
              <a:t>POA</a:t>
            </a:r>
            <a:r>
              <a:rPr lang="ko-KR" altLang="en-US" sz="2600" dirty="0"/>
              <a:t>에서는 이 작업을 </a:t>
            </a:r>
            <a:r>
              <a:rPr lang="en-US" altLang="ko-KR" sz="2600" dirty="0"/>
              <a:t>signing</a:t>
            </a:r>
            <a:r>
              <a:rPr lang="ko-KR" altLang="en-US" sz="2600" dirty="0"/>
              <a:t>이라 표현하고 작업을 진행하는 </a:t>
            </a:r>
            <a:r>
              <a:rPr lang="ko-KR" altLang="en-US" sz="2600" dirty="0" err="1"/>
              <a:t>노드를</a:t>
            </a:r>
            <a:r>
              <a:rPr lang="ko-KR" altLang="en-US" sz="2600" dirty="0"/>
              <a:t> </a:t>
            </a:r>
            <a:r>
              <a:rPr lang="en-US" altLang="ko-KR" sz="2600" dirty="0"/>
              <a:t>signer</a:t>
            </a:r>
            <a:r>
              <a:rPr lang="ko-KR" altLang="en-US" sz="2600" dirty="0"/>
              <a:t>라고 표현한다</a:t>
            </a:r>
            <a:r>
              <a:rPr lang="en-US" altLang="ko-KR" sz="2600" dirty="0"/>
              <a:t>.</a:t>
            </a:r>
            <a:endParaRPr lang="en-US" altLang="ko-KR" sz="2600" b="1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9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처음 네트워크를 생성할 때 </a:t>
            </a:r>
            <a:r>
              <a:rPr lang="en-US" altLang="ko-KR" sz="1800" dirty="0"/>
              <a:t>3</a:t>
            </a:r>
            <a:r>
              <a:rPr lang="ko-KR" altLang="en-US" sz="1800" dirty="0"/>
              <a:t>개의 </a:t>
            </a:r>
            <a:r>
              <a:rPr lang="en-US" altLang="ko-KR" sz="1800" dirty="0"/>
              <a:t>Sealer </a:t>
            </a:r>
            <a:r>
              <a:rPr lang="ko-KR" altLang="en-US" sz="1800" dirty="0" err="1"/>
              <a:t>노드를</a:t>
            </a:r>
            <a:r>
              <a:rPr lang="ko-KR" altLang="en-US" sz="1800" dirty="0"/>
              <a:t> 지정했다면</a:t>
            </a:r>
            <a:r>
              <a:rPr lang="en-US" altLang="ko-KR" sz="1800" dirty="0"/>
              <a:t>, </a:t>
            </a:r>
            <a:r>
              <a:rPr lang="ko-KR" altLang="en-US" sz="1800" dirty="0"/>
              <a:t>그 </a:t>
            </a:r>
            <a:r>
              <a:rPr lang="en-US" altLang="ko-KR" sz="1800" dirty="0"/>
              <a:t>3</a:t>
            </a:r>
            <a:r>
              <a:rPr lang="ko-KR" altLang="en-US" sz="1800" dirty="0"/>
              <a:t>개의 </a:t>
            </a:r>
            <a:r>
              <a:rPr lang="ko-KR" altLang="en-US" sz="1800" dirty="0" err="1"/>
              <a:t>노드가</a:t>
            </a:r>
            <a:r>
              <a:rPr lang="ko-KR" altLang="en-US" sz="1800" dirty="0"/>
              <a:t> 블록을 생성하는 역할을 담당하게 된다</a:t>
            </a:r>
            <a:r>
              <a:rPr lang="en-US" altLang="ko-KR" sz="1800" dirty="0"/>
              <a:t>. </a:t>
            </a:r>
            <a:r>
              <a:rPr lang="ko-KR" altLang="en-US" sz="1800" dirty="0"/>
              <a:t>만약 특정 </a:t>
            </a:r>
            <a:r>
              <a:rPr lang="ko-KR" altLang="en-US" sz="1800" dirty="0" err="1"/>
              <a:t>노드가</a:t>
            </a:r>
            <a:r>
              <a:rPr lang="ko-KR" altLang="en-US" sz="1800" dirty="0"/>
              <a:t> 새로운 </a:t>
            </a:r>
            <a:r>
              <a:rPr lang="en-US" altLang="ko-KR" sz="1800" dirty="0"/>
              <a:t>Sealer</a:t>
            </a:r>
            <a:r>
              <a:rPr lang="ko-KR" altLang="en-US" sz="1800" dirty="0"/>
              <a:t>로 네트워크에 참여하고 싶다면</a:t>
            </a:r>
            <a:r>
              <a:rPr lang="en-US" altLang="ko-KR" sz="1800" dirty="0"/>
              <a:t>, </a:t>
            </a:r>
            <a:r>
              <a:rPr lang="ko-KR" altLang="en-US" sz="1800" dirty="0"/>
              <a:t>기존의 </a:t>
            </a:r>
            <a:r>
              <a:rPr lang="en-US" altLang="ko-KR" sz="1800" dirty="0"/>
              <a:t>Sealer</a:t>
            </a:r>
            <a:r>
              <a:rPr lang="ko-KR" altLang="en-US" sz="1800" dirty="0"/>
              <a:t>들이 투표 </a:t>
            </a:r>
            <a:r>
              <a:rPr lang="ko-KR" altLang="en-US" sz="1800" dirty="0" err="1"/>
              <a:t>매커니즘을</a:t>
            </a:r>
            <a:r>
              <a:rPr lang="ko-KR" altLang="en-US" sz="1800" dirty="0"/>
              <a:t> 진행해서 참여여부를 </a:t>
            </a:r>
            <a:r>
              <a:rPr lang="ko-KR" altLang="en-US" sz="1800" dirty="0" smtClean="0"/>
              <a:t>결정</a:t>
            </a:r>
            <a:endParaRPr lang="en-US" altLang="ko-KR" sz="1800" dirty="0" smtClean="0"/>
          </a:p>
          <a:p>
            <a:r>
              <a:rPr lang="ko-KR" altLang="en-US" sz="1800" dirty="0"/>
              <a:t>일반적으로 </a:t>
            </a:r>
            <a:r>
              <a:rPr lang="en-US" altLang="ko-KR" sz="1800" dirty="0"/>
              <a:t>POW</a:t>
            </a:r>
            <a:r>
              <a:rPr lang="ko-KR" altLang="en-US" sz="1800" dirty="0"/>
              <a:t>에서는 특정 </a:t>
            </a:r>
            <a:r>
              <a:rPr lang="ko-KR" altLang="en-US" sz="1800" dirty="0" err="1"/>
              <a:t>이더리움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노드의</a:t>
            </a:r>
            <a:r>
              <a:rPr lang="ko-KR" altLang="en-US" sz="1800" dirty="0"/>
              <a:t> </a:t>
            </a:r>
            <a:r>
              <a:rPr lang="en-US" altLang="ko-KR" sz="1800" dirty="0"/>
              <a:t>genesis file </a:t>
            </a:r>
            <a:r>
              <a:rPr lang="ko-KR" altLang="en-US" sz="1800" dirty="0"/>
              <a:t>그리고 </a:t>
            </a:r>
            <a:r>
              <a:rPr lang="en-US" altLang="ko-KR" sz="1800" dirty="0" err="1"/>
              <a:t>enode</a:t>
            </a:r>
            <a:r>
              <a:rPr lang="en-US" altLang="ko-KR" sz="1800" dirty="0"/>
              <a:t> </a:t>
            </a:r>
            <a:r>
              <a:rPr lang="ko-KR" altLang="en-US" sz="1800" dirty="0"/>
              <a:t>정보를 알고 있으면 네트워크에 접속해서 </a:t>
            </a:r>
            <a:r>
              <a:rPr lang="en-US" altLang="ko-KR" sz="1800" dirty="0"/>
              <a:t>miner</a:t>
            </a:r>
            <a:r>
              <a:rPr lang="ko-KR" altLang="en-US" sz="1800" dirty="0"/>
              <a:t>로 활동할 수 있었지만</a:t>
            </a:r>
            <a:r>
              <a:rPr lang="en-US" altLang="ko-KR" sz="1800" dirty="0"/>
              <a:t>, POA</a:t>
            </a:r>
            <a:r>
              <a:rPr lang="ko-KR" altLang="en-US" sz="1800" dirty="0"/>
              <a:t>에서는 그러한 작업이 기본적으로 차단되어 있다</a:t>
            </a:r>
            <a:r>
              <a:rPr lang="en-US" altLang="ko-KR" sz="1800" dirty="0"/>
              <a:t>. </a:t>
            </a:r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네트워크의 내용은 볼 수 있지만 블록을 생성하거나 거래를 검증하는 작업 등은 할 수 없다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필자가 준비하고 있는 서비스에는 </a:t>
            </a:r>
            <a:r>
              <a:rPr lang="en-US" altLang="ko-KR" sz="1800" dirty="0"/>
              <a:t>POA </a:t>
            </a:r>
            <a:r>
              <a:rPr lang="ko-KR" altLang="en-US" sz="1800" dirty="0"/>
              <a:t>환경이 좀 더 적합하기에 </a:t>
            </a:r>
            <a:r>
              <a:rPr lang="ko-KR" altLang="en-US" sz="1800" dirty="0" err="1"/>
              <a:t>이더리움의</a:t>
            </a:r>
            <a:r>
              <a:rPr lang="ko-KR" altLang="en-US" sz="1800" dirty="0"/>
              <a:t> </a:t>
            </a:r>
            <a:r>
              <a:rPr lang="en-US" altLang="ko-KR" sz="1800" dirty="0"/>
              <a:t>POA </a:t>
            </a:r>
            <a:r>
              <a:rPr lang="ko-KR" altLang="en-US" sz="1800" dirty="0"/>
              <a:t>합의 알고리즘 엔진</a:t>
            </a:r>
            <a:r>
              <a:rPr lang="en-US" altLang="ko-KR" sz="1800" dirty="0"/>
              <a:t>(Clique)</a:t>
            </a:r>
            <a:r>
              <a:rPr lang="ko-KR" altLang="en-US" sz="1800" dirty="0"/>
              <a:t>을 이용하여 환경구성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AWS EC2 </a:t>
            </a:r>
            <a:r>
              <a:rPr lang="ko-KR" altLang="en-US" dirty="0" smtClean="0"/>
              <a:t>환경 구축 진행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sz="2600" dirty="0"/>
              <a:t>컨트롤러 역할</a:t>
            </a:r>
            <a:r>
              <a:rPr lang="en-US" altLang="ko-KR" sz="2600" dirty="0"/>
              <a:t>(</a:t>
            </a:r>
            <a:r>
              <a:rPr lang="ko-KR" altLang="en-US" sz="2600" dirty="0"/>
              <a:t>다른 </a:t>
            </a:r>
            <a:r>
              <a:rPr lang="en-US" altLang="ko-KR" sz="2600" dirty="0" err="1"/>
              <a:t>geth</a:t>
            </a:r>
            <a:r>
              <a:rPr lang="en-US" altLang="ko-KR" sz="2600" dirty="0"/>
              <a:t> </a:t>
            </a:r>
            <a:r>
              <a:rPr lang="ko-KR" altLang="en-US" sz="2600" dirty="0" err="1"/>
              <a:t>노드들을</a:t>
            </a:r>
            <a:r>
              <a:rPr lang="ko-KR" altLang="en-US" sz="2600" dirty="0"/>
              <a:t> 제어</a:t>
            </a:r>
            <a:r>
              <a:rPr lang="en-US" altLang="ko-KR" sz="2600" dirty="0"/>
              <a:t>)</a:t>
            </a:r>
            <a:r>
              <a:rPr lang="ko-KR" altLang="en-US" sz="2600" dirty="0"/>
              <a:t>을 하는 </a:t>
            </a:r>
            <a:r>
              <a:rPr lang="en-US" altLang="ko-KR" sz="2600" dirty="0"/>
              <a:t>t2.micro Ubuntu 16.04 </a:t>
            </a:r>
            <a:r>
              <a:rPr lang="ko-KR" altLang="en-US" sz="2600" dirty="0" err="1"/>
              <a:t>인스턴스</a:t>
            </a:r>
            <a:r>
              <a:rPr lang="ko-KR" altLang="en-US" sz="2600" dirty="0"/>
              <a:t> </a:t>
            </a:r>
            <a:r>
              <a:rPr lang="en-US" altLang="ko-KR" sz="2600" dirty="0"/>
              <a:t>1</a:t>
            </a:r>
            <a:r>
              <a:rPr lang="ko-KR" altLang="en-US" sz="2600" dirty="0" smtClean="0"/>
              <a:t>개</a:t>
            </a:r>
            <a:endParaRPr lang="en-US" altLang="ko-KR" sz="2600" dirty="0" smtClean="0"/>
          </a:p>
          <a:p>
            <a:pPr marL="0" indent="0">
              <a:buNone/>
            </a:pPr>
            <a:endParaRPr lang="en-US" altLang="ko-KR" sz="2600" dirty="0" smtClean="0"/>
          </a:p>
          <a:p>
            <a:pPr marL="0" indent="0">
              <a:buNone/>
            </a:pPr>
            <a:r>
              <a:rPr lang="ko-KR" altLang="en-US" sz="2600" dirty="0" err="1"/>
              <a:t>노드</a:t>
            </a:r>
            <a:r>
              <a:rPr lang="ko-KR" altLang="en-US" sz="2600" dirty="0"/>
              <a:t> 역할을 하는 </a:t>
            </a:r>
            <a:r>
              <a:rPr lang="en-US" altLang="ko-KR" sz="2600" dirty="0"/>
              <a:t>t2.medium (10 </a:t>
            </a:r>
            <a:r>
              <a:rPr lang="en-US" altLang="ko-KR" sz="2600" dirty="0" err="1"/>
              <a:t>gb</a:t>
            </a:r>
            <a:r>
              <a:rPr lang="en-US" altLang="ko-KR" sz="2600" dirty="0"/>
              <a:t>) Ubuntu 16.04 </a:t>
            </a:r>
            <a:r>
              <a:rPr lang="ko-KR" altLang="en-US" sz="2600" dirty="0" err="1"/>
              <a:t>인스턴스</a:t>
            </a:r>
            <a:r>
              <a:rPr lang="ko-KR" altLang="en-US" sz="2600" dirty="0"/>
              <a:t> </a:t>
            </a:r>
            <a:r>
              <a:rPr lang="en-US" altLang="ko-KR" sz="2600" dirty="0"/>
              <a:t>3</a:t>
            </a:r>
            <a:r>
              <a:rPr lang="ko-KR" altLang="en-US" sz="2600" dirty="0" smtClean="0"/>
              <a:t>개</a:t>
            </a:r>
            <a:endParaRPr lang="en-US" altLang="ko-KR" sz="2600" dirty="0" smtClean="0"/>
          </a:p>
          <a:p>
            <a:pPr marL="0" indent="0">
              <a:buNone/>
            </a:pPr>
            <a:endParaRPr lang="en-US" altLang="ko-KR" sz="2600" dirty="0"/>
          </a:p>
          <a:p>
            <a:pPr marL="0" indent="0">
              <a:buNone/>
            </a:pPr>
            <a:r>
              <a:rPr lang="ko-KR" altLang="en-US" sz="2600" dirty="0"/>
              <a:t>각 </a:t>
            </a:r>
            <a:r>
              <a:rPr lang="ko-KR" altLang="en-US" sz="2600" dirty="0" err="1"/>
              <a:t>인스턴스를</a:t>
            </a:r>
            <a:r>
              <a:rPr lang="ko-KR" altLang="en-US" sz="2600" dirty="0"/>
              <a:t> 생성할 때 주의할 점은 보안 그룹과 </a:t>
            </a:r>
            <a:r>
              <a:rPr lang="en-US" altLang="ko-KR" sz="2600" dirty="0" err="1"/>
              <a:t>Keypair</a:t>
            </a:r>
            <a:r>
              <a:rPr lang="ko-KR" altLang="en-US" sz="2600" dirty="0"/>
              <a:t>를 모두 동일한 </a:t>
            </a:r>
            <a:r>
              <a:rPr lang="ko-KR" altLang="en-US" sz="2600" dirty="0" err="1" smtClean="0"/>
              <a:t>세팅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ko-KR" altLang="en-US" sz="2600" dirty="0"/>
              <a:t>또한 </a:t>
            </a:r>
            <a:r>
              <a:rPr lang="en-US" altLang="ko-KR" sz="2600" dirty="0" err="1"/>
              <a:t>puppeth</a:t>
            </a:r>
            <a:r>
              <a:rPr lang="en-US" altLang="ko-KR" sz="2600" dirty="0"/>
              <a:t> </a:t>
            </a:r>
            <a:r>
              <a:rPr lang="ko-KR" altLang="en-US" sz="2600" dirty="0"/>
              <a:t>프로그램 소스코드 내에서 취급되는 키의 이름은 </a:t>
            </a:r>
            <a:r>
              <a:rPr lang="en-US" altLang="ko-KR" sz="2600" dirty="0" err="1"/>
              <a:t>id_rsa</a:t>
            </a:r>
            <a:r>
              <a:rPr lang="ko-KR" altLang="en-US" sz="2600" dirty="0"/>
              <a:t>이므로 동일한 이름으로 </a:t>
            </a:r>
            <a:r>
              <a:rPr lang="en-US" altLang="ko-KR" sz="2600" dirty="0" err="1"/>
              <a:t>keypair</a:t>
            </a:r>
            <a:r>
              <a:rPr lang="ko-KR" altLang="en-US" sz="2600" dirty="0"/>
              <a:t>를 </a:t>
            </a:r>
            <a:r>
              <a:rPr lang="ko-KR" altLang="en-US" sz="2600" dirty="0" smtClean="0"/>
              <a:t>생성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err="1"/>
              <a:t>keypair</a:t>
            </a:r>
            <a:r>
              <a:rPr lang="ko-KR" altLang="en-US" sz="2600" dirty="0"/>
              <a:t>를 생성해주면 </a:t>
            </a:r>
            <a:r>
              <a:rPr lang="en-US" altLang="ko-KR" sz="2600" dirty="0" err="1"/>
              <a:t>id_rsa.pem</a:t>
            </a:r>
            <a:r>
              <a:rPr lang="ko-KR" altLang="en-US" sz="2600" dirty="0"/>
              <a:t> 파일을 다운로드 받을 수 </a:t>
            </a:r>
            <a:r>
              <a:rPr lang="ko-KR" altLang="en-US" sz="2600" dirty="0" smtClean="0"/>
              <a:t>있음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ko-KR" altLang="en-US" sz="2600" dirty="0"/>
              <a:t>다운로드 받은 키는 미리 실행권한을 </a:t>
            </a:r>
            <a:r>
              <a:rPr lang="en-US" altLang="ko-KR" sz="2600" dirty="0" smtClean="0"/>
              <a:t>400</a:t>
            </a:r>
          </a:p>
          <a:p>
            <a:pPr marL="0" indent="0">
              <a:buNone/>
            </a:pP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/>
              <a:t>AWS </a:t>
            </a:r>
            <a:r>
              <a:rPr lang="ko-KR" altLang="en-US" sz="2600" dirty="0" err="1"/>
              <a:t>인스턴스에</a:t>
            </a:r>
            <a:r>
              <a:rPr lang="ko-KR" altLang="en-US" sz="2600" dirty="0"/>
              <a:t> 원격접속을 할 때는 실행권한이 </a:t>
            </a:r>
            <a:r>
              <a:rPr lang="en-US" altLang="ko-KR" sz="2600" dirty="0"/>
              <a:t>400</a:t>
            </a:r>
            <a:r>
              <a:rPr lang="ko-KR" altLang="en-US" sz="2600" dirty="0"/>
              <a:t>이 아니면 원격접속이 되지 않는다</a:t>
            </a:r>
            <a:r>
              <a:rPr lang="en-US" altLang="ko-KR" sz="2600" dirty="0"/>
              <a:t>.</a:t>
            </a:r>
            <a:endParaRPr lang="en-US" altLang="ko-KR" sz="2600" dirty="0" smtClean="0"/>
          </a:p>
          <a:p>
            <a:pPr marL="0" indent="0">
              <a:buNone/>
            </a:pPr>
            <a:endParaRPr lang="en-US" altLang="ko-KR" sz="2600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84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 EC2 Security Setting</a:t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8229600" cy="2310871"/>
          </a:xfrm>
        </p:spPr>
      </p:pic>
      <p:sp>
        <p:nvSpPr>
          <p:cNvPr id="5" name="직사각형 4"/>
          <p:cNvSpPr/>
          <p:nvPr/>
        </p:nvSpPr>
        <p:spPr>
          <a:xfrm>
            <a:off x="539552" y="450912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 필자의 </a:t>
            </a:r>
            <a:r>
              <a:rPr lang="ko-KR" altLang="en-US" dirty="0" err="1"/>
              <a:t>인스턴스는</a:t>
            </a:r>
            <a:r>
              <a:rPr lang="ko-KR" altLang="en-US" dirty="0"/>
              <a:t> 하나의 컨트롤러와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노드</a:t>
            </a:r>
            <a:r>
              <a:rPr lang="en-US" altLang="ko-KR" dirty="0"/>
              <a:t>(0, 1, 2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로 구성</a:t>
            </a:r>
          </a:p>
        </p:txBody>
      </p:sp>
    </p:spTree>
    <p:extLst>
      <p:ext uri="{BB962C8B-B14F-4D97-AF65-F5344CB8AC3E}">
        <p14:creationId xmlns:p14="http://schemas.microsoft.com/office/powerpoint/2010/main" val="18630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Install </a:t>
            </a:r>
            <a:r>
              <a:rPr lang="en-US" altLang="ko-KR" b="1" dirty="0" err="1"/>
              <a:t>Geth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설치하는 작업 진행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포스팅에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terminal </a:t>
            </a:r>
            <a:r>
              <a:rPr lang="ko-KR" altLang="en-US" dirty="0" smtClean="0"/>
              <a:t>띄어 </a:t>
            </a:r>
            <a:r>
              <a:rPr lang="ko-KR" altLang="en-US" dirty="0" err="1" smtClean="0"/>
              <a:t>명렁어</a:t>
            </a:r>
            <a:r>
              <a:rPr lang="ko-KR" altLang="en-US" dirty="0" smtClean="0"/>
              <a:t> 복사 </a:t>
            </a:r>
            <a:r>
              <a:rPr lang="ko-KR" altLang="en-US" dirty="0" err="1" smtClean="0"/>
              <a:t>실행</a:t>
            </a:r>
            <a:r>
              <a:rPr lang="ko-KR" altLang="en-US" dirty="0" err="1"/>
              <a:t>하나의</a:t>
            </a:r>
            <a:r>
              <a:rPr lang="ko-KR" altLang="en-US" dirty="0"/>
              <a:t> </a:t>
            </a:r>
            <a:r>
              <a:rPr lang="ko-KR" altLang="en-US" dirty="0" err="1"/>
              <a:t>인스턴스를</a:t>
            </a:r>
            <a:r>
              <a:rPr lang="ko-KR" altLang="en-US" dirty="0"/>
              <a:t> 만들어 놓은 뒤 이미지로 따로 추출하여 해당 이미지로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생성하는 방법이 존재하기 때문에</a:t>
            </a:r>
            <a:r>
              <a:rPr lang="en-US" altLang="ko-KR" dirty="0"/>
              <a:t>, </a:t>
            </a:r>
            <a:r>
              <a:rPr lang="ko-KR" altLang="en-US" dirty="0"/>
              <a:t>이 방법을 이용해도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4</a:t>
            </a:r>
            <a:r>
              <a:rPr lang="ko-KR" altLang="en-US" dirty="0"/>
              <a:t>개의 터미널에서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id_rsa.pem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명령실행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/>
              <a:t>ssh</a:t>
            </a:r>
            <a:r>
              <a:rPr lang="en-US" altLang="ko-KR" dirty="0"/>
              <a:t> -i "</a:t>
            </a:r>
            <a:r>
              <a:rPr lang="en-US" altLang="ko-KR" dirty="0" err="1"/>
              <a:t>id_rsa.pem</a:t>
            </a:r>
            <a:r>
              <a:rPr lang="en-US" altLang="ko-KR" dirty="0"/>
              <a:t>" ubuntu@52.79.234.126</a:t>
            </a:r>
            <a:br>
              <a:rPr lang="en-US" altLang="ko-KR" dirty="0"/>
            </a:br>
            <a:r>
              <a:rPr lang="en-US" altLang="ko-KR" dirty="0" err="1"/>
              <a:t>ssh</a:t>
            </a:r>
            <a:r>
              <a:rPr lang="en-US" altLang="ko-KR" dirty="0"/>
              <a:t> -i "</a:t>
            </a:r>
            <a:r>
              <a:rPr lang="en-US" altLang="ko-KR" dirty="0" err="1"/>
              <a:t>id_rsa.pem</a:t>
            </a:r>
            <a:r>
              <a:rPr lang="en-US" altLang="ko-KR" dirty="0"/>
              <a:t>" ubuntu@13.124.241.99</a:t>
            </a:r>
            <a:br>
              <a:rPr lang="en-US" altLang="ko-KR" dirty="0"/>
            </a:br>
            <a:r>
              <a:rPr lang="en-US" altLang="ko-KR" dirty="0" err="1"/>
              <a:t>ssh</a:t>
            </a:r>
            <a:r>
              <a:rPr lang="en-US" altLang="ko-KR" dirty="0"/>
              <a:t> -i "</a:t>
            </a:r>
            <a:r>
              <a:rPr lang="en-US" altLang="ko-KR" dirty="0" err="1"/>
              <a:t>id_rsa.pem</a:t>
            </a:r>
            <a:r>
              <a:rPr lang="en-US" altLang="ko-KR" dirty="0"/>
              <a:t>" ubuntu@52.78.17.178</a:t>
            </a:r>
            <a:br>
              <a:rPr lang="en-US" altLang="ko-KR" dirty="0"/>
            </a:br>
            <a:r>
              <a:rPr lang="en-US" altLang="ko-KR" dirty="0" err="1"/>
              <a:t>ssh</a:t>
            </a:r>
            <a:r>
              <a:rPr lang="en-US" altLang="ko-KR" dirty="0"/>
              <a:t> -i "</a:t>
            </a:r>
            <a:r>
              <a:rPr lang="en-US" altLang="ko-KR" dirty="0" err="1"/>
              <a:t>id_rsa.pem</a:t>
            </a:r>
            <a:r>
              <a:rPr lang="en-US" altLang="ko-KR" dirty="0"/>
              <a:t>" </a:t>
            </a:r>
            <a:r>
              <a:rPr lang="en-US" altLang="ko-KR" dirty="0" smtClean="0">
                <a:hlinkClick r:id="rId2"/>
              </a:rPr>
              <a:t>ubuntu@13.209.73.50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/>
              <a:t>각 </a:t>
            </a:r>
            <a:r>
              <a:rPr lang="ko-KR" altLang="en-US" dirty="0" err="1"/>
              <a:t>인스턴스에</a:t>
            </a:r>
            <a:r>
              <a:rPr lang="ko-KR" altLang="en-US" dirty="0"/>
              <a:t> 원격접속을 했다면</a:t>
            </a:r>
            <a:r>
              <a:rPr lang="en-US" altLang="ko-KR" dirty="0"/>
              <a:t>, </a:t>
            </a:r>
            <a:r>
              <a:rPr lang="ko-KR" altLang="en-US" dirty="0"/>
              <a:t>아래의 커맨드로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instance</a:t>
            </a:r>
            <a:r>
              <a:rPr lang="ko-KR" altLang="en-US" dirty="0"/>
              <a:t>에 각각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apt-get install software-properties-common</a:t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add-apt-repository -y </a:t>
            </a:r>
            <a:r>
              <a:rPr lang="en-US" altLang="ko-KR" dirty="0" err="1"/>
              <a:t>ppa:ethereum</a:t>
            </a:r>
            <a:r>
              <a:rPr lang="en-US" altLang="ko-KR" dirty="0"/>
              <a:t>/</a:t>
            </a:r>
            <a:r>
              <a:rPr lang="en-US" altLang="ko-KR" dirty="0" err="1"/>
              <a:t>ethereum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apt-get update</a:t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ethereum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294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주식회사</a:t>
            </a:r>
            <a:endParaRPr lang="en-US" altLang="ko-KR" dirty="0" smtClean="0"/>
          </a:p>
          <a:p>
            <a:r>
              <a:rPr lang="ko-KR" altLang="en-US" dirty="0" err="1" smtClean="0"/>
              <a:t>스타트업</a:t>
            </a:r>
            <a:endParaRPr lang="en-US" altLang="ko-KR" dirty="0" smtClean="0"/>
          </a:p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en-US" altLang="ko-KR" dirty="0" smtClean="0"/>
          </a:p>
          <a:p>
            <a:r>
              <a:rPr lang="en-US" altLang="ko-KR" dirty="0" smtClean="0"/>
              <a:t>ICO,IEO</a:t>
            </a:r>
          </a:p>
          <a:p>
            <a:r>
              <a:rPr lang="ko-KR" altLang="en-US" dirty="0" err="1" smtClean="0"/>
              <a:t>스테이블</a:t>
            </a:r>
            <a:r>
              <a:rPr lang="ko-KR" altLang="en-US" dirty="0" smtClean="0"/>
              <a:t> 코인</a:t>
            </a:r>
            <a:endParaRPr lang="en-US" altLang="ko-KR" dirty="0" smtClean="0"/>
          </a:p>
          <a:p>
            <a:r>
              <a:rPr lang="ko-KR" altLang="en-US" dirty="0" err="1" smtClean="0"/>
              <a:t>리브라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암호화폐 생태계 및 웹 서비스 프로그래밍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Html,css,javascript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1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각 </a:t>
            </a:r>
            <a:r>
              <a:rPr lang="en-US" altLang="ko-KR" b="1" dirty="0"/>
              <a:t>Node</a:t>
            </a:r>
            <a:r>
              <a:rPr lang="ko-KR" altLang="en-US" b="1" dirty="0"/>
              <a:t>의 역할에 맞게 환경 구성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우리가 현재 사용하고 있는 컴퓨터에서 제어할 수 있지만 이렇게 했을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컴퓨터가 망가지거나 가지고 나오지 않았을 시 접근할 수 있는 방법이 존재하지 않는다</a:t>
            </a:r>
            <a:r>
              <a:rPr lang="en-US" altLang="ko-KR" sz="1800" dirty="0"/>
              <a:t>. </a:t>
            </a:r>
            <a:r>
              <a:rPr lang="ko-KR" altLang="en-US" sz="1800" dirty="0"/>
              <a:t>따라서 별도의 컨트롤러 </a:t>
            </a:r>
            <a:r>
              <a:rPr lang="ko-KR" altLang="en-US" sz="1800" dirty="0" err="1"/>
              <a:t>노드를</a:t>
            </a:r>
            <a:r>
              <a:rPr lang="ko-KR" altLang="en-US" sz="1800" dirty="0"/>
              <a:t> 구성한 것이고 이 </a:t>
            </a:r>
            <a:r>
              <a:rPr lang="ko-KR" altLang="en-US" sz="1800" dirty="0" err="1"/>
              <a:t>노드에서</a:t>
            </a:r>
            <a:r>
              <a:rPr lang="ko-KR" altLang="en-US" sz="1800" dirty="0"/>
              <a:t> 각 </a:t>
            </a:r>
            <a:r>
              <a:rPr lang="ko-KR" altLang="en-US" sz="1800" dirty="0" err="1"/>
              <a:t>인스턴스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노드에</a:t>
            </a:r>
            <a:r>
              <a:rPr lang="ko-KR" altLang="en-US" sz="1800" dirty="0"/>
              <a:t> 접근하는 역할을 할 것이므로</a:t>
            </a:r>
            <a:r>
              <a:rPr lang="en-US" altLang="ko-KR" sz="1800" dirty="0"/>
              <a:t>, </a:t>
            </a:r>
            <a:r>
              <a:rPr lang="ko-KR" altLang="en-US" sz="1800" dirty="0"/>
              <a:t>우리 컴퓨터에 있던 </a:t>
            </a:r>
            <a:r>
              <a:rPr lang="en-US" altLang="ko-KR" sz="1800" dirty="0" err="1"/>
              <a:t>id_rsa.pem</a:t>
            </a:r>
            <a:r>
              <a:rPr lang="ko-KR" altLang="en-US" sz="1800" dirty="0"/>
              <a:t> 파일을 그대로 </a:t>
            </a:r>
            <a:r>
              <a:rPr lang="en-US" altLang="ko-KR" sz="1800" dirty="0"/>
              <a:t>Controller </a:t>
            </a:r>
            <a:r>
              <a:rPr lang="ko-KR" altLang="en-US" sz="1800" dirty="0" err="1"/>
              <a:t>노드에도</a:t>
            </a:r>
            <a:r>
              <a:rPr lang="ko-KR" altLang="en-US" sz="1800" dirty="0"/>
              <a:t> 넣어주는 것이다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" t="21732" r="38065" b="15314"/>
          <a:stretch/>
        </p:blipFill>
        <p:spPr bwMode="auto">
          <a:xfrm>
            <a:off x="2051720" y="3140968"/>
            <a:ext cx="4867724" cy="3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74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0" t="9958" r="32595" b="9958"/>
          <a:stretch/>
        </p:blipFill>
        <p:spPr bwMode="auto">
          <a:xfrm>
            <a:off x="2195735" y="548680"/>
            <a:ext cx="4490977" cy="549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/>
              <a:t>개의 </a:t>
            </a:r>
            <a:r>
              <a:rPr lang="ko-KR" altLang="en-US" b="1" dirty="0" err="1"/>
              <a:t>인스턴스</a:t>
            </a:r>
            <a:r>
              <a:rPr lang="en-US" altLang="ko-KR" b="1" dirty="0"/>
              <a:t>(t2.medium)</a:t>
            </a:r>
            <a:r>
              <a:rPr lang="ko-KR" altLang="en-US" b="1" dirty="0"/>
              <a:t>들을 설정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인스턴스의</a:t>
            </a:r>
            <a:r>
              <a:rPr lang="ko-KR" altLang="en-US" dirty="0"/>
              <a:t> 의존성 문제를 해결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도커를</a:t>
            </a:r>
            <a:r>
              <a:rPr lang="ko-KR" altLang="en-US" dirty="0"/>
              <a:t> 사용하기 위해 아래의 모든 명령어를 각 </a:t>
            </a:r>
            <a:r>
              <a:rPr lang="ko-KR" altLang="en-US" dirty="0" err="1"/>
              <a:t>인스턴스에서</a:t>
            </a:r>
            <a:r>
              <a:rPr lang="ko-KR" altLang="en-US" dirty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apt-get update</a:t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apt-get upgrade</a:t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apt-get install linux-image-extra-4.4.0–59-generic </a:t>
            </a:r>
            <a:r>
              <a:rPr lang="en-US" altLang="ko-KR" dirty="0" err="1"/>
              <a:t>linux</a:t>
            </a:r>
            <a:r>
              <a:rPr lang="en-US" altLang="ko-KR" dirty="0"/>
              <a:t>-image-extra-virtual</a:t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apt-get install \</a:t>
            </a:r>
            <a:br>
              <a:rPr lang="en-US" altLang="ko-KR" dirty="0"/>
            </a:br>
            <a:r>
              <a:rPr lang="en-US" altLang="ko-KR" dirty="0"/>
              <a:t>apt-transport-https \</a:t>
            </a:r>
            <a:br>
              <a:rPr lang="en-US" altLang="ko-KR" dirty="0"/>
            </a:br>
            <a:r>
              <a:rPr lang="en-US" altLang="ko-KR" dirty="0" err="1"/>
              <a:t>ca</a:t>
            </a:r>
            <a:r>
              <a:rPr lang="en-US" altLang="ko-KR" dirty="0"/>
              <a:t>-certificates \</a:t>
            </a:r>
            <a:br>
              <a:rPr lang="en-US" altLang="ko-KR" dirty="0"/>
            </a:br>
            <a:r>
              <a:rPr lang="en-US" altLang="ko-KR" dirty="0"/>
              <a:t>curl \</a:t>
            </a:r>
            <a:br>
              <a:rPr lang="en-US" altLang="ko-KR" dirty="0"/>
            </a:br>
            <a:r>
              <a:rPr lang="en-US" altLang="ko-KR" dirty="0"/>
              <a:t>software-properties-common</a:t>
            </a:r>
            <a:br>
              <a:rPr lang="en-US" altLang="ko-KR" dirty="0"/>
            </a:br>
            <a:r>
              <a:rPr lang="en-US" altLang="ko-KR" dirty="0"/>
              <a:t>curl -</a:t>
            </a:r>
            <a:r>
              <a:rPr lang="en-US" altLang="ko-KR" dirty="0" err="1"/>
              <a:t>fsSL</a:t>
            </a:r>
            <a:r>
              <a:rPr lang="en-US" altLang="ko-KR" dirty="0"/>
              <a:t> https://download.docker.com/linux/ubuntu/gpg | </a:t>
            </a:r>
            <a:r>
              <a:rPr lang="en-US" altLang="ko-KR" dirty="0" err="1"/>
              <a:t>sudo</a:t>
            </a:r>
            <a:r>
              <a:rPr lang="en-US" altLang="ko-KR" dirty="0"/>
              <a:t> apt-key add -</a:t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apt-key fingerprint 0EBFCD88</a:t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add-apt-repository \</a:t>
            </a:r>
            <a:br>
              <a:rPr lang="en-US" altLang="ko-KR" dirty="0"/>
            </a:br>
            <a:r>
              <a:rPr lang="en-US" altLang="ko-KR" dirty="0"/>
              <a:t>“deb [arch=amd64] https://download.docker.com/linux/ubuntu \</a:t>
            </a:r>
            <a:br>
              <a:rPr lang="en-US" altLang="ko-KR" dirty="0"/>
            </a:br>
            <a:r>
              <a:rPr lang="en-US" altLang="ko-KR" dirty="0"/>
              <a:t>$(</a:t>
            </a:r>
            <a:r>
              <a:rPr lang="en-US" altLang="ko-KR" dirty="0" err="1"/>
              <a:t>lsb_release</a:t>
            </a:r>
            <a:r>
              <a:rPr lang="en-US" altLang="ko-KR" dirty="0"/>
              <a:t> -</a:t>
            </a:r>
            <a:r>
              <a:rPr lang="en-US" altLang="ko-KR" dirty="0" err="1"/>
              <a:t>cs</a:t>
            </a:r>
            <a:r>
              <a:rPr lang="en-US" altLang="ko-KR" dirty="0"/>
              <a:t>) \</a:t>
            </a:r>
            <a:br>
              <a:rPr lang="en-US" altLang="ko-KR" dirty="0"/>
            </a:br>
            <a:r>
              <a:rPr lang="en-US" altLang="ko-KR" dirty="0"/>
              <a:t>stable”</a:t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apt-get update</a:t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docker-ce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-compose</a:t>
            </a:r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인스턴스를</a:t>
            </a:r>
            <a:r>
              <a:rPr lang="ko-KR" altLang="en-US" dirty="0"/>
              <a:t> </a:t>
            </a:r>
            <a:r>
              <a:rPr lang="ko-KR" altLang="en-US" dirty="0" err="1"/>
              <a:t>재부팅하여</a:t>
            </a:r>
            <a:r>
              <a:rPr lang="ko-KR" altLang="en-US" dirty="0"/>
              <a:t> </a:t>
            </a:r>
            <a:r>
              <a:rPr lang="en-US" altLang="ko-KR" dirty="0" err="1"/>
              <a:t>docker</a:t>
            </a:r>
            <a:r>
              <a:rPr lang="en-US" altLang="ko-KR" dirty="0"/>
              <a:t> </a:t>
            </a:r>
            <a:r>
              <a:rPr lang="en-US" altLang="ko-KR" dirty="0" err="1"/>
              <a:t>ps</a:t>
            </a:r>
            <a:r>
              <a:rPr lang="ko-KR" altLang="en-US" dirty="0"/>
              <a:t> 명령으로 </a:t>
            </a:r>
            <a:r>
              <a:rPr lang="ko-KR" altLang="en-US" dirty="0" err="1"/>
              <a:t>도커가</a:t>
            </a:r>
            <a:r>
              <a:rPr lang="ko-KR" altLang="en-US" dirty="0"/>
              <a:t> 잘 실행</a:t>
            </a:r>
          </a:p>
        </p:txBody>
      </p:sp>
    </p:spTree>
    <p:extLst>
      <p:ext uri="{BB962C8B-B14F-4D97-AF65-F5344CB8AC3E}">
        <p14:creationId xmlns:p14="http://schemas.microsoft.com/office/powerpoint/2010/main" val="26176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Controller </a:t>
            </a:r>
            <a:r>
              <a:rPr lang="ko-KR" altLang="en-US" b="1" dirty="0" err="1"/>
              <a:t>노드에서</a:t>
            </a:r>
            <a:r>
              <a:rPr lang="ko-KR" altLang="en-US" b="1" dirty="0"/>
              <a:t> </a:t>
            </a:r>
            <a:r>
              <a:rPr lang="en-US" altLang="ko-KR" b="1" dirty="0"/>
              <a:t>Wallet </a:t>
            </a:r>
            <a:r>
              <a:rPr lang="ko-KR" altLang="en-US" b="1" dirty="0"/>
              <a:t>생성하기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err="1"/>
              <a:t>puppeth</a:t>
            </a:r>
            <a:r>
              <a:rPr lang="ko-KR" altLang="en-US" sz="1800" dirty="0"/>
              <a:t>를 이용하여 네트워크를 생성하기 전에 해줘야 할 작업들이 있는데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Ethereum</a:t>
            </a:r>
            <a:r>
              <a:rPr lang="en-US" altLang="ko-KR" sz="1800" dirty="0"/>
              <a:t> Wallet</a:t>
            </a:r>
            <a:r>
              <a:rPr lang="ko-KR" altLang="en-US" sz="1800" dirty="0"/>
              <a:t>을 생성하는 것과 </a:t>
            </a:r>
            <a:r>
              <a:rPr lang="en-US" altLang="ko-KR" sz="1800" dirty="0"/>
              <a:t>pre-funded accounts</a:t>
            </a:r>
            <a:r>
              <a:rPr lang="ko-KR" altLang="en-US" sz="1800" dirty="0"/>
              <a:t>를 미리 만들어두는 것이다</a:t>
            </a:r>
            <a:r>
              <a:rPr lang="en-US" altLang="ko-KR" sz="1800" dirty="0"/>
              <a:t>. Controller(t2.micro)</a:t>
            </a:r>
            <a:r>
              <a:rPr lang="ko-KR" altLang="en-US" sz="1800" dirty="0"/>
              <a:t>에서 해당 작업을 진행</a:t>
            </a:r>
          </a:p>
        </p:txBody>
      </p:sp>
    </p:spTree>
    <p:extLst>
      <p:ext uri="{BB962C8B-B14F-4D97-AF65-F5344CB8AC3E}">
        <p14:creationId xmlns:p14="http://schemas.microsoft.com/office/powerpoint/2010/main" val="28261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비밀번호 생성하기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900" dirty="0"/>
              <a:t>각 계정을 사용할 때 필요한 비밀번호를 파일로 만들어 놓도록 한다</a:t>
            </a:r>
            <a:r>
              <a:rPr lang="en-US" altLang="ko-KR" sz="1900" dirty="0"/>
              <a:t>. </a:t>
            </a:r>
            <a:r>
              <a:rPr lang="ko-KR" altLang="en-US" sz="1900" dirty="0"/>
              <a:t>필자의 경우 </a:t>
            </a:r>
            <a:r>
              <a:rPr lang="en-US" altLang="ko-KR" sz="1900" dirty="0"/>
              <a:t>1234</a:t>
            </a:r>
            <a:r>
              <a:rPr lang="ko-KR" altLang="en-US" sz="1900" dirty="0"/>
              <a:t>라는 비밀번호로 </a:t>
            </a:r>
            <a:r>
              <a:rPr lang="en-US" altLang="ko-KR" sz="1900" dirty="0" err="1"/>
              <a:t>passfile</a:t>
            </a:r>
            <a:r>
              <a:rPr lang="ko-KR" altLang="en-US" sz="1900" dirty="0"/>
              <a:t>에 내용을 기록했다</a:t>
            </a:r>
            <a:r>
              <a:rPr lang="en-US" altLang="ko-KR" sz="1900" dirty="0"/>
              <a:t>. </a:t>
            </a:r>
            <a:r>
              <a:rPr lang="ko-KR" altLang="en-US" sz="1900" dirty="0"/>
              <a:t>파일을 생성한 후에 관리자에게 </a:t>
            </a:r>
            <a:r>
              <a:rPr lang="en-US" altLang="ko-KR" sz="1900" dirty="0"/>
              <a:t>read, write, execute </a:t>
            </a:r>
            <a:r>
              <a:rPr lang="ko-KR" altLang="en-US" sz="1900" dirty="0"/>
              <a:t>권한을 </a:t>
            </a:r>
            <a:r>
              <a:rPr lang="ko-KR" altLang="en-US" sz="1900" dirty="0" smtClean="0"/>
              <a:t>부여</a:t>
            </a:r>
            <a:endParaRPr lang="en-US" altLang="ko-KR" sz="1900" dirty="0" smtClean="0"/>
          </a:p>
          <a:p>
            <a:endParaRPr lang="en-US" altLang="ko-KR" dirty="0"/>
          </a:p>
          <a:p>
            <a:r>
              <a:rPr lang="en-US" altLang="ko-KR" dirty="0"/>
              <a:t>cd ~/</a:t>
            </a:r>
            <a:r>
              <a:rPr lang="en-US" altLang="ko-KR" dirty="0" err="1"/>
              <a:t>ethereum</a:t>
            </a:r>
            <a:r>
              <a:rPr lang="en-US" altLang="ko-KR" dirty="0"/>
              <a:t>/</a:t>
            </a:r>
            <a:r>
              <a:rPr lang="en-US" altLang="ko-KR" dirty="0" err="1"/>
              <a:t>duelnet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vim </a:t>
            </a:r>
            <a:r>
              <a:rPr lang="en-US" altLang="ko-KR" dirty="0" err="1"/>
              <a:t>passfile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perl</a:t>
            </a:r>
            <a:r>
              <a:rPr lang="en-US" altLang="ko-KR" dirty="0"/>
              <a:t> -pi -e 'chomp if </a:t>
            </a:r>
            <a:r>
              <a:rPr lang="en-US" altLang="ko-KR" dirty="0" err="1"/>
              <a:t>eof</a:t>
            </a:r>
            <a:r>
              <a:rPr lang="en-US" altLang="ko-KR" dirty="0"/>
              <a:t>' </a:t>
            </a:r>
            <a:r>
              <a:rPr lang="en-US" altLang="ko-KR" dirty="0" err="1"/>
              <a:t>passfile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chmod</a:t>
            </a:r>
            <a:r>
              <a:rPr lang="en-US" altLang="ko-KR" dirty="0"/>
              <a:t> 700 </a:t>
            </a:r>
            <a:r>
              <a:rPr lang="en-US" altLang="ko-KR" dirty="0" err="1" smtClean="0"/>
              <a:t>passfile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4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/>
              <a:t>이더리움</a:t>
            </a:r>
            <a:r>
              <a:rPr lang="ko-KR" altLang="en-US" b="1" dirty="0"/>
              <a:t> 계정 </a:t>
            </a:r>
            <a:r>
              <a:rPr lang="en-US" altLang="ko-KR" b="1" dirty="0"/>
              <a:t>10</a:t>
            </a:r>
            <a:r>
              <a:rPr lang="ko-KR" altLang="en-US" b="1" dirty="0"/>
              <a:t>개 생성하기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3" t="11748" r="33544" b="26751"/>
          <a:stretch/>
        </p:blipFill>
        <p:spPr bwMode="auto">
          <a:xfrm>
            <a:off x="2267744" y="1484784"/>
            <a:ext cx="4201610" cy="42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6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7" t="16709" r="33386" b="21350"/>
          <a:stretch/>
        </p:blipFill>
        <p:spPr bwMode="auto">
          <a:xfrm>
            <a:off x="2536784" y="1556792"/>
            <a:ext cx="4060785" cy="424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2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err="1"/>
              <a:t>Puppeth</a:t>
            </a:r>
            <a:r>
              <a:rPr lang="ko-KR" altLang="en-US" b="1" dirty="0"/>
              <a:t>를 사용하여 </a:t>
            </a:r>
            <a:r>
              <a:rPr lang="ko-KR" altLang="en-US" b="1" dirty="0" err="1"/>
              <a:t>이더리움</a:t>
            </a:r>
            <a:r>
              <a:rPr lang="ko-KR" altLang="en-US" b="1" dirty="0"/>
              <a:t> 네트워크 정의 및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8" t="7933" r="35678" b="10041"/>
          <a:stretch/>
        </p:blipFill>
        <p:spPr bwMode="auto">
          <a:xfrm>
            <a:off x="3006196" y="1558068"/>
            <a:ext cx="3221988" cy="47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37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9" t="8102" r="33923" b="12068"/>
          <a:stretch/>
        </p:blipFill>
        <p:spPr bwMode="auto">
          <a:xfrm>
            <a:off x="2555776" y="573947"/>
            <a:ext cx="4027990" cy="54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90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생성된 </a:t>
            </a:r>
            <a:r>
              <a:rPr lang="ko-KR" altLang="en-US" sz="1800" dirty="0" err="1"/>
              <a:t>제네시스</a:t>
            </a:r>
            <a:r>
              <a:rPr lang="ko-KR" altLang="en-US" sz="1800" dirty="0"/>
              <a:t> 파일을 편집기로 열어보면 내용이 꽤 길다는 것을 확인할 수 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이는 </a:t>
            </a:r>
            <a:r>
              <a:rPr lang="en-US" altLang="ko-KR" sz="1800" dirty="0" err="1"/>
              <a:t>puppeth</a:t>
            </a:r>
            <a:r>
              <a:rPr lang="ko-KR" altLang="en-US" sz="1800" dirty="0"/>
              <a:t>가 중간 중간 </a:t>
            </a:r>
            <a:r>
              <a:rPr lang="en-US" altLang="ko-KR" sz="1800" dirty="0"/>
              <a:t>dummy accounts</a:t>
            </a:r>
            <a:r>
              <a:rPr lang="ko-KR" altLang="en-US" sz="1800" dirty="0"/>
              <a:t>를 미리 생성해두었기 때문이다</a:t>
            </a:r>
            <a:r>
              <a:rPr lang="en-US" altLang="ko-KR" sz="1800" dirty="0"/>
              <a:t>. </a:t>
            </a:r>
            <a:r>
              <a:rPr lang="ko-KR" altLang="en-US" sz="1800" dirty="0"/>
              <a:t>자신이 설정한 계정들을 제외하고는 전부 지워주어 파일을 보기 편리하게 만들어두는 것을 추천한다</a:t>
            </a:r>
            <a:r>
              <a:rPr lang="en-US" altLang="ko-KR" sz="1800" dirty="0"/>
              <a:t>. </a:t>
            </a:r>
            <a:r>
              <a:rPr lang="ko-KR" altLang="en-US" sz="1800" dirty="0"/>
              <a:t>따로 조작하지 않아도 상관은 없다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288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주식회사의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900" dirty="0" smtClean="0"/>
              <a:t>동인도 회사 주식투자</a:t>
            </a:r>
            <a:endParaRPr lang="en-US" altLang="ko-KR" sz="1900" dirty="0" smtClean="0"/>
          </a:p>
          <a:p>
            <a:pPr marL="0" indent="0">
              <a:buNone/>
            </a:pPr>
            <a:r>
              <a:rPr lang="ko-KR" altLang="en-US" sz="1900" dirty="0" smtClean="0"/>
              <a:t>네덜란드는 일반인</a:t>
            </a:r>
            <a:r>
              <a:rPr lang="en-US" altLang="ko-KR" sz="1900" dirty="0" smtClean="0"/>
              <a:t>,</a:t>
            </a:r>
            <a:r>
              <a:rPr lang="ko-KR" altLang="en-US" sz="1900" dirty="0" smtClean="0"/>
              <a:t>민간인들이 거래할 수 있었고 그들이 나라를 운영</a:t>
            </a:r>
            <a:endParaRPr lang="en-US" altLang="ko-KR" sz="1900" dirty="0" smtClean="0"/>
          </a:p>
          <a:p>
            <a:pPr marL="0" indent="0">
              <a:buNone/>
            </a:pPr>
            <a:r>
              <a:rPr lang="ko-KR" altLang="en-US" sz="1900" dirty="0" smtClean="0"/>
              <a:t>프랑스</a:t>
            </a:r>
            <a:r>
              <a:rPr lang="en-US" altLang="ko-KR" sz="1900" dirty="0" smtClean="0"/>
              <a:t>,</a:t>
            </a:r>
            <a:r>
              <a:rPr lang="ko-KR" altLang="en-US" sz="1900" dirty="0" err="1" smtClean="0"/>
              <a:t>스페인등</a:t>
            </a:r>
            <a:r>
              <a:rPr lang="ko-KR" altLang="en-US" sz="1900" dirty="0" smtClean="0"/>
              <a:t> 왕이나 상류층에 의해 민간인이 운영하지 못함</a:t>
            </a:r>
            <a:endParaRPr lang="en-US" altLang="ko-KR" sz="1900" dirty="0" smtClean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ko-KR" altLang="en-US" sz="1900" dirty="0" smtClean="0"/>
              <a:t>주식거래는 중요함</a:t>
            </a:r>
            <a:endParaRPr lang="en-US" altLang="ko-KR" sz="1900" dirty="0" smtClean="0"/>
          </a:p>
          <a:p>
            <a:pPr marL="0" indent="0">
              <a:buNone/>
            </a:pPr>
            <a:r>
              <a:rPr lang="ko-KR" altLang="en-US" sz="1900" dirty="0" err="1" smtClean="0"/>
              <a:t>큰회사를</a:t>
            </a:r>
            <a:r>
              <a:rPr lang="ko-KR" altLang="en-US" sz="1900" dirty="0" smtClean="0"/>
              <a:t> 시작하고</a:t>
            </a:r>
            <a:r>
              <a:rPr lang="en-US" altLang="ko-KR" sz="1900" dirty="0" smtClean="0"/>
              <a:t>,</a:t>
            </a:r>
            <a:r>
              <a:rPr lang="ko-KR" altLang="en-US" sz="1900" dirty="0" smtClean="0"/>
              <a:t>장기투자를 하면 </a:t>
            </a:r>
            <a:r>
              <a:rPr lang="ko-KR" altLang="en-US" sz="1900" dirty="0" err="1" smtClean="0"/>
              <a:t>많은돈이</a:t>
            </a:r>
            <a:r>
              <a:rPr lang="ko-KR" altLang="en-US" sz="1900" dirty="0" smtClean="0"/>
              <a:t> 필요함 그래서 주주들로부터 자본을 </a:t>
            </a:r>
            <a:r>
              <a:rPr lang="ko-KR" altLang="en-US" sz="1900" dirty="0" err="1" smtClean="0"/>
              <a:t>모아야함</a:t>
            </a:r>
            <a:endParaRPr lang="en-US" altLang="ko-KR" sz="1900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49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Get Wallet </a:t>
            </a:r>
            <a:r>
              <a:rPr lang="en-US" altLang="ko-KR" b="1" dirty="0" err="1"/>
              <a:t>Keyfiles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Sealer </a:t>
            </a:r>
            <a:r>
              <a:rPr lang="ko-KR" altLang="en-US" dirty="0" err="1"/>
              <a:t>노드들의</a:t>
            </a:r>
            <a:r>
              <a:rPr lang="ko-KR" altLang="en-US" dirty="0"/>
              <a:t> </a:t>
            </a:r>
            <a:r>
              <a:rPr lang="ko-KR" altLang="en-US" dirty="0" err="1"/>
              <a:t>개인키를</a:t>
            </a:r>
            <a:r>
              <a:rPr lang="ko-KR" altLang="en-US" dirty="0"/>
              <a:t> 복사하여 </a:t>
            </a:r>
            <a:r>
              <a:rPr lang="en-US" altLang="ko-KR" dirty="0" err="1"/>
              <a:t>puppeth</a:t>
            </a:r>
            <a:r>
              <a:rPr lang="en-US" altLang="ko-KR" dirty="0"/>
              <a:t> </a:t>
            </a:r>
            <a:r>
              <a:rPr lang="ko-KR" altLang="en-US" dirty="0"/>
              <a:t>내에서 </a:t>
            </a:r>
            <a:r>
              <a:rPr lang="ko-KR" altLang="en-US" dirty="0" err="1"/>
              <a:t>사용가능하도록</a:t>
            </a:r>
            <a:r>
              <a:rPr lang="ko-KR" altLang="en-US" dirty="0"/>
              <a:t> 환경을 구성할 것이다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Sealer </a:t>
            </a:r>
            <a:r>
              <a:rPr lang="ko-KR" altLang="en-US" dirty="0" err="1"/>
              <a:t>노드들과</a:t>
            </a:r>
            <a:r>
              <a:rPr lang="ko-KR" altLang="en-US" dirty="0"/>
              <a:t> </a:t>
            </a:r>
            <a:r>
              <a:rPr lang="en-US" altLang="ko-KR" dirty="0"/>
              <a:t>Faucet </a:t>
            </a:r>
            <a:r>
              <a:rPr lang="ko-KR" altLang="en-US" dirty="0" err="1"/>
              <a:t>노드의</a:t>
            </a:r>
            <a:r>
              <a:rPr lang="ko-KR" altLang="en-US" dirty="0"/>
              <a:t> 개인키 파일의 내용을 따로 복사해두어 기록해두도록 한다</a:t>
            </a:r>
            <a:r>
              <a:rPr lang="en-US" altLang="ko-KR" dirty="0"/>
              <a:t>. </a:t>
            </a:r>
            <a:r>
              <a:rPr lang="ko-KR" altLang="en-US" dirty="0"/>
              <a:t>아래와 같이 </a:t>
            </a:r>
            <a:r>
              <a:rPr lang="ko-KR" altLang="en-US" dirty="0" smtClean="0"/>
              <a:t>실행하여 </a:t>
            </a:r>
            <a:r>
              <a:rPr lang="ko-KR" altLang="en-US" dirty="0"/>
              <a:t>나온 결과들을 따로 </a:t>
            </a:r>
            <a:r>
              <a:rPr lang="ko-KR" altLang="en-US" dirty="0" smtClean="0"/>
              <a:t>기록</a:t>
            </a:r>
            <a:endParaRPr lang="en-US" altLang="ko-KR" dirty="0" smtClean="0"/>
          </a:p>
          <a:p>
            <a:endParaRPr lang="en-US" altLang="ko-KR" b="1" dirty="0"/>
          </a:p>
          <a:p>
            <a:r>
              <a:rPr lang="en-US" altLang="ko-KR" dirty="0"/>
              <a:t>Sealer 0:</a:t>
            </a:r>
            <a:br>
              <a:rPr lang="en-US" altLang="ko-KR" dirty="0"/>
            </a:br>
            <a:r>
              <a:rPr lang="en-US" altLang="ko-KR" dirty="0"/>
              <a:t>cat UTC--2018-08-08T09-27-37.241084125Z--81bb2bfb72fc0ab991f79a58e9568d7cae57ccaa</a:t>
            </a:r>
            <a:br>
              <a:rPr lang="en-US" altLang="ko-KR" dirty="0"/>
            </a:br>
            <a:r>
              <a:rPr lang="en-US" altLang="ko-KR" dirty="0"/>
              <a:t>Sealer 1:</a:t>
            </a:r>
            <a:br>
              <a:rPr lang="en-US" altLang="ko-KR" dirty="0"/>
            </a:br>
            <a:r>
              <a:rPr lang="en-US" altLang="ko-KR" dirty="0"/>
              <a:t>cat UTC--2018-08-08T09-33-06.102438431Z--4a4961cd93da26276a22d5145a296c3a5a1b83fb</a:t>
            </a:r>
            <a:br>
              <a:rPr lang="en-US" altLang="ko-KR" dirty="0"/>
            </a:br>
            <a:r>
              <a:rPr lang="en-US" altLang="ko-KR" dirty="0"/>
              <a:t>Sealer 2:</a:t>
            </a:r>
            <a:br>
              <a:rPr lang="en-US" altLang="ko-KR" dirty="0"/>
            </a:br>
            <a:r>
              <a:rPr lang="en-US" altLang="ko-KR" dirty="0"/>
              <a:t>cat UTC--2018-08-08T09-33-07.073882847Z--78ddd4d1fa2036547687655fcac914852e558740</a:t>
            </a:r>
            <a:br>
              <a:rPr lang="en-US" altLang="ko-KR" dirty="0"/>
            </a:br>
            <a:r>
              <a:rPr lang="en-US" altLang="ko-KR" dirty="0"/>
              <a:t>Faucet:</a:t>
            </a:r>
            <a:br>
              <a:rPr lang="en-US" altLang="ko-KR" dirty="0"/>
            </a:br>
            <a:r>
              <a:rPr lang="en-US" altLang="ko-KR" dirty="0"/>
              <a:t>cat UTC--2018-08-08T09-33-08.031975188Z--3417cf2e1dea066db77239ad99f7e07f1e14cf0a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9062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 </a:t>
            </a:r>
            <a:r>
              <a:rPr lang="en-US" altLang="ko-KR" b="1" dirty="0" err="1"/>
              <a:t>Puppeth</a:t>
            </a:r>
            <a:r>
              <a:rPr lang="ko-KR" altLang="en-US" b="1" dirty="0"/>
              <a:t>를 이용한 네트워크 배포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puppeth</a:t>
            </a:r>
            <a:r>
              <a:rPr lang="en-US" altLang="ko-KR" dirty="0"/>
              <a:t> --network </a:t>
            </a:r>
            <a:r>
              <a:rPr lang="en-US" altLang="ko-KR" dirty="0" err="1"/>
              <a:t>duelnet</a:t>
            </a:r>
            <a:r>
              <a:rPr lang="ko-KR" altLang="en-US" dirty="0"/>
              <a:t> 와 같은 포맷으로 네트워크 옵션을 주어 자신이 기존에 생성해두었던 네트워크 </a:t>
            </a:r>
            <a:r>
              <a:rPr lang="ko-KR" altLang="en-US" dirty="0" err="1"/>
              <a:t>세팅을</a:t>
            </a:r>
            <a:r>
              <a:rPr lang="ko-KR" altLang="en-US" dirty="0"/>
              <a:t> </a:t>
            </a:r>
            <a:r>
              <a:rPr lang="ko-KR" altLang="en-US" dirty="0" smtClean="0"/>
              <a:t>불러옴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8362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node0</a:t>
            </a:r>
            <a:r>
              <a:rPr lang="ko-KR" altLang="en-US" b="1" dirty="0"/>
              <a:t>에게 </a:t>
            </a:r>
            <a:r>
              <a:rPr lang="en-US" altLang="ko-KR" b="1" dirty="0" err="1"/>
              <a:t>Ethstat</a:t>
            </a:r>
            <a:r>
              <a:rPr lang="en-US" altLang="ko-KR" b="1" dirty="0"/>
              <a:t> </a:t>
            </a:r>
            <a:r>
              <a:rPr lang="ko-KR" altLang="en-US" b="1" dirty="0"/>
              <a:t>역할을 부여한다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1. Deploy network components</a:t>
            </a:r>
            <a:r>
              <a:rPr lang="ko-KR" altLang="en-US" dirty="0"/>
              <a:t>를 선택한다</a:t>
            </a:r>
            <a:r>
              <a:rPr lang="en-US" altLang="ko-KR" dirty="0"/>
              <a:t>. </a:t>
            </a:r>
            <a:r>
              <a:rPr lang="en-US" altLang="ko-KR" dirty="0" err="1"/>
              <a:t>puppeth</a:t>
            </a:r>
            <a:r>
              <a:rPr lang="ko-KR" altLang="en-US" dirty="0"/>
              <a:t>에서 미리 제작해둔 편리한 기능들을 이용하여 각 </a:t>
            </a:r>
            <a:r>
              <a:rPr lang="ko-KR" altLang="en-US" dirty="0" err="1"/>
              <a:t>노드들에</a:t>
            </a:r>
            <a:r>
              <a:rPr lang="ko-KR" altLang="en-US" dirty="0"/>
              <a:t> 알맞은 역할을 부여하는 작업을 진행할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Connect another server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13.124.241.99 // </a:t>
            </a:r>
            <a:r>
              <a:rPr lang="ko-KR" altLang="en-US" dirty="0"/>
              <a:t>자신의 </a:t>
            </a:r>
            <a:r>
              <a:rPr lang="ko-KR" altLang="en-US" dirty="0" err="1"/>
              <a:t>인스턴스</a:t>
            </a:r>
            <a:r>
              <a:rPr lang="ko-KR" altLang="en-US" dirty="0"/>
              <a:t> 중 </a:t>
            </a:r>
            <a:r>
              <a:rPr lang="en-US" altLang="ko-KR" dirty="0"/>
              <a:t>node0</a:t>
            </a:r>
            <a:r>
              <a:rPr lang="ko-KR" altLang="en-US" dirty="0"/>
              <a:t>의 </a:t>
            </a:r>
            <a:r>
              <a:rPr lang="ko-KR" altLang="en-US" dirty="0" err="1"/>
              <a:t>아이피</a:t>
            </a:r>
            <a:r>
              <a:rPr lang="ko-KR" altLang="en-US" dirty="0"/>
              <a:t> 주소를 입력해준다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8080 // </a:t>
            </a:r>
            <a:r>
              <a:rPr lang="ko-KR" altLang="en-US" dirty="0"/>
              <a:t>다른 포트로 진행해도 상관은 없지만</a:t>
            </a:r>
            <a:r>
              <a:rPr lang="en-US" altLang="ko-KR" dirty="0"/>
              <a:t>, </a:t>
            </a:r>
            <a:r>
              <a:rPr lang="ko-KR" altLang="en-US" dirty="0"/>
              <a:t>필자는 </a:t>
            </a:r>
            <a:r>
              <a:rPr lang="en-US" altLang="ko-KR" dirty="0"/>
              <a:t>8080</a:t>
            </a:r>
            <a:r>
              <a:rPr lang="ko-KR" altLang="en-US" dirty="0"/>
              <a:t>으로 설정했다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 // </a:t>
            </a:r>
            <a:r>
              <a:rPr lang="ko-KR" altLang="en-US" dirty="0"/>
              <a:t>포트 공유를 하지 못하게 설정해놓는다</a:t>
            </a:r>
            <a:r>
              <a:rPr lang="en-US" altLang="ko-KR" dirty="0"/>
              <a:t>. </a:t>
            </a:r>
            <a:r>
              <a:rPr lang="ko-KR" altLang="en-US" dirty="0"/>
              <a:t>온전한 서비스를 위해서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secret password</a:t>
            </a:r>
            <a:r>
              <a:rPr lang="ko-KR" altLang="en-US" dirty="0"/>
              <a:t>는 설정해도 되고 설정하지 않아도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과정을 진행하면 아래와 같은 결과물을 확인할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2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4" t="16203" r="33450" b="14092"/>
          <a:stretch/>
        </p:blipFill>
        <p:spPr bwMode="auto">
          <a:xfrm>
            <a:off x="2267744" y="908720"/>
            <a:ext cx="4305781" cy="478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3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node0</a:t>
            </a:r>
            <a:r>
              <a:rPr lang="ko-KR" altLang="en-US" b="1" dirty="0"/>
              <a:t>에게 </a:t>
            </a:r>
            <a:r>
              <a:rPr lang="en-US" altLang="ko-KR" b="1" dirty="0" err="1"/>
              <a:t>Bootnode</a:t>
            </a:r>
            <a:r>
              <a:rPr lang="ko-KR" altLang="en-US" b="1" dirty="0"/>
              <a:t>의 역할을 추가로 부여한다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/>
              <a:t>역할을 추가로 부여한다는 건 결국 해당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/>
              <a:t>도커</a:t>
            </a:r>
            <a:r>
              <a:rPr lang="ko-KR" altLang="en-US" dirty="0"/>
              <a:t> 컨테이너를 하나 더 생성해서 실행시켜준다는 의미다</a:t>
            </a:r>
            <a:r>
              <a:rPr lang="en-US" altLang="ko-KR" dirty="0"/>
              <a:t>. </a:t>
            </a:r>
            <a:r>
              <a:rPr lang="en-US" altLang="ko-KR" dirty="0" err="1"/>
              <a:t>puppeth</a:t>
            </a:r>
            <a:r>
              <a:rPr lang="ko-KR" altLang="en-US" dirty="0"/>
              <a:t>를 실행하여 아래의 과정을 진행하여 </a:t>
            </a:r>
            <a:r>
              <a:rPr lang="ko-KR" altLang="en-US" dirty="0" err="1"/>
              <a:t>부트노드를</a:t>
            </a:r>
            <a:r>
              <a:rPr lang="ko-KR" altLang="en-US" dirty="0"/>
              <a:t> 동작 시켜보자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Manage network components </a:t>
            </a:r>
            <a:r>
              <a:rPr lang="ko-KR" altLang="en-US" dirty="0"/>
              <a:t>메뉴를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Deploy new network component </a:t>
            </a:r>
            <a:r>
              <a:rPr lang="ko-KR" altLang="en-US" dirty="0"/>
              <a:t>항목을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en-US" altLang="ko-KR" dirty="0" err="1"/>
              <a:t>Bootnode</a:t>
            </a:r>
            <a:r>
              <a:rPr lang="en-US" altLang="ko-KR" dirty="0"/>
              <a:t> </a:t>
            </a:r>
            <a:r>
              <a:rPr lang="ko-KR" altLang="en-US" dirty="0"/>
              <a:t>항목을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1. 13.124.241.99</a:t>
            </a:r>
            <a:r>
              <a:rPr lang="ko-KR" altLang="en-US" dirty="0"/>
              <a:t>를 선택한다</a:t>
            </a:r>
            <a:r>
              <a:rPr lang="en-US" altLang="ko-KR" dirty="0"/>
              <a:t>. // </a:t>
            </a:r>
            <a:r>
              <a:rPr lang="ko-KR" altLang="en-US" dirty="0"/>
              <a:t>현재 </a:t>
            </a:r>
            <a:r>
              <a:rPr lang="en-US" altLang="ko-KR" dirty="0" err="1"/>
              <a:t>Ethstat</a:t>
            </a:r>
            <a:r>
              <a:rPr lang="ko-KR" altLang="en-US" dirty="0"/>
              <a:t>의 역할을 담당하고 있는 </a:t>
            </a:r>
            <a:r>
              <a:rPr lang="en-US" altLang="ko-KR" dirty="0"/>
              <a:t>node0</a:t>
            </a:r>
            <a:r>
              <a:rPr lang="ko-KR" altLang="en-US" dirty="0"/>
              <a:t>에게 추가로 권한을 부여하는 것이므로 </a:t>
            </a:r>
            <a:r>
              <a:rPr lang="en-US" altLang="ko-KR" dirty="0"/>
              <a:t>node0</a:t>
            </a:r>
            <a:r>
              <a:rPr lang="ko-KR" altLang="en-US" dirty="0"/>
              <a:t>의 </a:t>
            </a:r>
            <a:r>
              <a:rPr lang="en-US" altLang="ko-KR" dirty="0" err="1"/>
              <a:t>ip</a:t>
            </a:r>
            <a:r>
              <a:rPr lang="ko-KR" altLang="en-US" dirty="0"/>
              <a:t>주소를 그대로 사용하는 것이 맞다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ubuntu</a:t>
            </a:r>
            <a:r>
              <a:rPr lang="en-US" altLang="ko-KR" dirty="0"/>
              <a:t>/</a:t>
            </a:r>
            <a:r>
              <a:rPr lang="en-US" altLang="ko-KR" dirty="0" err="1"/>
              <a:t>ethereum</a:t>
            </a:r>
            <a:r>
              <a:rPr lang="en-US" altLang="ko-KR" dirty="0"/>
              <a:t>/</a:t>
            </a:r>
            <a:r>
              <a:rPr lang="en-US" altLang="ko-KR" dirty="0" err="1"/>
              <a:t>duelnet</a:t>
            </a:r>
            <a:r>
              <a:rPr lang="en-US" altLang="ko-KR" dirty="0"/>
              <a:t>/</a:t>
            </a:r>
            <a:r>
              <a:rPr lang="en-US" altLang="ko-KR" dirty="0" err="1"/>
              <a:t>bootnode</a:t>
            </a:r>
            <a:r>
              <a:rPr lang="en-US" altLang="ko-KR" dirty="0"/>
              <a:t> // </a:t>
            </a:r>
            <a:r>
              <a:rPr lang="ko-KR" altLang="en-US" dirty="0"/>
              <a:t>이 포맷으로 </a:t>
            </a:r>
            <a:r>
              <a:rPr lang="en-US" altLang="ko-KR" dirty="0" err="1"/>
              <a:t>Bootnode</a:t>
            </a:r>
            <a:r>
              <a:rPr lang="ko-KR" altLang="en-US" dirty="0"/>
              <a:t>관련 데이터를 어디 저장시킬 것인지를 기술한다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나머지 옵션들</a:t>
            </a:r>
            <a:r>
              <a:rPr lang="en-US" altLang="ko-KR" dirty="0"/>
              <a:t>(connecting peer number, light peers number)</a:t>
            </a:r>
            <a:r>
              <a:rPr lang="ko-KR" altLang="en-US" dirty="0"/>
              <a:t>은 생략한다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duelnet_bootnode</a:t>
            </a:r>
            <a:r>
              <a:rPr lang="ko-KR" altLang="en-US" dirty="0"/>
              <a:t>으로 이름을 작성한다</a:t>
            </a:r>
            <a:r>
              <a:rPr lang="en-US" altLang="ko-KR" dirty="0"/>
              <a:t>. // </a:t>
            </a:r>
            <a:r>
              <a:rPr lang="ko-KR" altLang="en-US" dirty="0"/>
              <a:t>해당 </a:t>
            </a:r>
            <a:r>
              <a:rPr lang="ko-KR" altLang="en-US" dirty="0" err="1"/>
              <a:t>노드의</a:t>
            </a:r>
            <a:r>
              <a:rPr lang="ko-KR" altLang="en-US" dirty="0"/>
              <a:t> 역할에 이름을 붙이는 것이라고 생각하면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0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0" t="18152" r="30506" b="21668"/>
          <a:stretch/>
        </p:blipFill>
        <p:spPr bwMode="auto">
          <a:xfrm>
            <a:off x="2123728" y="1268760"/>
            <a:ext cx="4884516" cy="4259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99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/>
              <a:t>노드</a:t>
            </a:r>
            <a:r>
              <a:rPr lang="en-US" altLang="ko-KR" b="1" dirty="0"/>
              <a:t>0, </a:t>
            </a:r>
            <a:r>
              <a:rPr lang="ko-KR" altLang="en-US" b="1" dirty="0" err="1"/>
              <a:t>노드</a:t>
            </a:r>
            <a:r>
              <a:rPr lang="en-US" altLang="ko-KR" b="1" dirty="0"/>
              <a:t>1, </a:t>
            </a:r>
            <a:r>
              <a:rPr lang="ko-KR" altLang="en-US" b="1" dirty="0" err="1"/>
              <a:t>노드</a:t>
            </a:r>
            <a:r>
              <a:rPr lang="en-US" altLang="ko-KR" b="1" dirty="0"/>
              <a:t>2</a:t>
            </a:r>
            <a:r>
              <a:rPr lang="ko-KR" altLang="en-US" b="1" dirty="0"/>
              <a:t>에게 각각 </a:t>
            </a:r>
            <a:r>
              <a:rPr lang="en-US" altLang="ko-KR" b="1" dirty="0"/>
              <a:t>Sealer </a:t>
            </a:r>
            <a:r>
              <a:rPr lang="ko-KR" altLang="en-US" b="1" dirty="0"/>
              <a:t>역할 부여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Deploy network components </a:t>
            </a:r>
            <a:r>
              <a:rPr lang="ko-KR" altLang="en-US" dirty="0"/>
              <a:t>메뉴를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Deploy new network component </a:t>
            </a:r>
            <a:r>
              <a:rPr lang="ko-KR" altLang="en-US" dirty="0"/>
              <a:t>메뉴를 선택한다</a:t>
            </a:r>
            <a:r>
              <a:rPr lang="en-US" altLang="ko-KR" dirty="0"/>
              <a:t>. // </a:t>
            </a:r>
            <a:r>
              <a:rPr lang="ko-KR" altLang="en-US" dirty="0"/>
              <a:t>참여하는 </a:t>
            </a:r>
            <a:r>
              <a:rPr lang="ko-KR" altLang="en-US" dirty="0" err="1"/>
              <a:t>노드가</a:t>
            </a:r>
            <a:r>
              <a:rPr lang="ko-KR" altLang="en-US" dirty="0"/>
              <a:t> 점점 많아질 수록 이 수치는 점점 높아진다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Sealer // </a:t>
            </a:r>
            <a:r>
              <a:rPr lang="ko-KR" altLang="en-US" dirty="0"/>
              <a:t>새로운 블록을 생성하는 </a:t>
            </a:r>
            <a:r>
              <a:rPr lang="en-US" altLang="ko-KR" dirty="0"/>
              <a:t>Full node </a:t>
            </a:r>
            <a:r>
              <a:rPr lang="ko-KR" altLang="en-US" dirty="0"/>
              <a:t>역할을 담당하게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Connect another server </a:t>
            </a:r>
            <a:r>
              <a:rPr lang="ko-KR" altLang="en-US" dirty="0"/>
              <a:t>메뉴를 선택해서 각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en-US" altLang="ko-KR" dirty="0" err="1"/>
              <a:t>ip</a:t>
            </a:r>
            <a:r>
              <a:rPr lang="ko-KR" altLang="en-US" dirty="0"/>
              <a:t>를 적용시켜주면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ubuntu</a:t>
            </a:r>
            <a:r>
              <a:rPr lang="en-US" altLang="ko-KR" dirty="0"/>
              <a:t>/</a:t>
            </a:r>
            <a:r>
              <a:rPr lang="en-US" altLang="ko-KR" dirty="0" err="1"/>
              <a:t>ethereum</a:t>
            </a:r>
            <a:r>
              <a:rPr lang="en-US" altLang="ko-KR" dirty="0"/>
              <a:t>/</a:t>
            </a:r>
            <a:r>
              <a:rPr lang="en-US" altLang="ko-KR" dirty="0" err="1"/>
              <a:t>duelnet</a:t>
            </a:r>
            <a:r>
              <a:rPr lang="en-US" altLang="ko-KR" dirty="0"/>
              <a:t>/</a:t>
            </a:r>
            <a:r>
              <a:rPr lang="en-US" altLang="ko-KR" dirty="0" err="1"/>
              <a:t>sealernode</a:t>
            </a:r>
            <a:r>
              <a:rPr lang="en-US" altLang="ko-KR" dirty="0"/>
              <a:t> </a:t>
            </a:r>
            <a:r>
              <a:rPr lang="ko-KR" altLang="en-US" dirty="0" err="1"/>
              <a:t>디렉토리를</a:t>
            </a:r>
            <a:r>
              <a:rPr lang="ko-KR" altLang="en-US" dirty="0"/>
              <a:t> 데이터 </a:t>
            </a:r>
            <a:r>
              <a:rPr lang="ko-KR" altLang="en-US" dirty="0" err="1"/>
              <a:t>디렉토리로</a:t>
            </a:r>
            <a:r>
              <a:rPr lang="ko-KR" altLang="en-US" dirty="0"/>
              <a:t> 설정한다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나머지 옵션들</a:t>
            </a:r>
            <a:r>
              <a:rPr lang="en-US" altLang="ko-KR" dirty="0"/>
              <a:t>(TCP/IP port, number of peer connections, light peers)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/>
              <a:t>로 둬도 상관 없으므로 </a:t>
            </a:r>
            <a:r>
              <a:rPr lang="en-US" altLang="ko-KR" dirty="0"/>
              <a:t>Enter</a:t>
            </a:r>
            <a:r>
              <a:rPr lang="ko-KR" altLang="en-US" dirty="0"/>
              <a:t>로 넘어가도록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이름을 지정해줘야 하므로 </a:t>
            </a:r>
            <a:r>
              <a:rPr lang="en-US" altLang="ko-KR" dirty="0"/>
              <a:t>duelnet_sealer_0, duelnet_sealer_1, duelnet_sealer2 </a:t>
            </a:r>
            <a:r>
              <a:rPr lang="ko-KR" altLang="en-US" dirty="0"/>
              <a:t>와 같이 체계적인 이름으로 각 </a:t>
            </a:r>
            <a:r>
              <a:rPr lang="ko-KR" altLang="en-US" dirty="0" err="1"/>
              <a:t>노드의</a:t>
            </a:r>
            <a:r>
              <a:rPr lang="ko-KR" altLang="en-US" dirty="0"/>
              <a:t> 역할에 이름을 부여한다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5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위의 과정을 진행하여 </a:t>
            </a:r>
            <a:r>
              <a:rPr lang="en-US" altLang="ko-KR" sz="1800" dirty="0"/>
              <a:t>3</a:t>
            </a:r>
            <a:r>
              <a:rPr lang="ko-KR" altLang="en-US" sz="1800" dirty="0"/>
              <a:t>개의 </a:t>
            </a:r>
            <a:r>
              <a:rPr lang="ko-KR" altLang="en-US" sz="1800" dirty="0" err="1"/>
              <a:t>노드가</a:t>
            </a:r>
            <a:r>
              <a:rPr lang="ko-KR" altLang="en-US" sz="1800" dirty="0"/>
              <a:t> </a:t>
            </a:r>
            <a:r>
              <a:rPr lang="en-US" altLang="ko-KR" sz="1800" dirty="0"/>
              <a:t>Sealer </a:t>
            </a:r>
            <a:r>
              <a:rPr lang="ko-KR" altLang="en-US" sz="1800" dirty="0" err="1"/>
              <a:t>노드로</a:t>
            </a:r>
            <a:r>
              <a:rPr lang="ko-KR" altLang="en-US" sz="1800" dirty="0"/>
              <a:t> 모두 참여시켜 네트워크를 구성한 후 </a:t>
            </a:r>
            <a:r>
              <a:rPr lang="ko-KR" altLang="en-US" sz="1800" dirty="0" err="1"/>
              <a:t>다시한</a:t>
            </a:r>
            <a:r>
              <a:rPr lang="ko-KR" altLang="en-US" sz="1800" dirty="0"/>
              <a:t> 번 웹 브라우저에서 </a:t>
            </a:r>
            <a:r>
              <a:rPr lang="en-US" altLang="ko-KR" sz="1800" dirty="0" err="1"/>
              <a:t>Ethstats</a:t>
            </a:r>
            <a:r>
              <a:rPr lang="en-US" altLang="ko-KR" sz="1800" dirty="0"/>
              <a:t> </a:t>
            </a:r>
            <a:r>
              <a:rPr lang="ko-KR" altLang="en-US" sz="1800" dirty="0"/>
              <a:t>방문한다면 아래와 같은 화면을 만나볼 수 있을 것이다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/>
              <a:t>Sealer </a:t>
            </a:r>
            <a:r>
              <a:rPr lang="ko-KR" altLang="en-US" sz="1800" dirty="0" err="1"/>
              <a:t>노드가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개 존재하고 </a:t>
            </a:r>
            <a:r>
              <a:rPr lang="en-US" altLang="ko-KR" sz="1800" dirty="0" err="1"/>
              <a:t>Bootnode</a:t>
            </a:r>
            <a:r>
              <a:rPr lang="ko-KR" altLang="en-US" sz="1800" dirty="0"/>
              <a:t>가 존재하고 있다</a:t>
            </a:r>
            <a:r>
              <a:rPr lang="en-US" altLang="ko-KR" sz="1800" dirty="0"/>
              <a:t>. </a:t>
            </a:r>
            <a:r>
              <a:rPr lang="ko-KR" altLang="en-US" sz="1800" dirty="0"/>
              <a:t>모든 </a:t>
            </a:r>
            <a:r>
              <a:rPr lang="ko-KR" altLang="en-US" sz="1800" dirty="0" err="1"/>
              <a:t>노드들이</a:t>
            </a:r>
            <a:r>
              <a:rPr lang="ko-KR" altLang="en-US" sz="1800" dirty="0"/>
              <a:t> 정상적으로 등록되고 인식되고 있다는 것을 확인할 수 있다</a:t>
            </a:r>
            <a:r>
              <a:rPr lang="en-US" altLang="ko-KR" sz="1800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34169" r="24401" b="35620"/>
          <a:stretch/>
        </p:blipFill>
        <p:spPr bwMode="auto">
          <a:xfrm>
            <a:off x="666439" y="3429000"/>
            <a:ext cx="7733664" cy="2536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3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채굴 진행</a:t>
            </a:r>
            <a:r>
              <a:rPr lang="en-US" altLang="ko-KR" b="1" dirty="0" smtClean="0"/>
              <a:t>(</a:t>
            </a:r>
            <a:r>
              <a:rPr lang="ko-KR" altLang="en-US" b="1" dirty="0"/>
              <a:t>채굴이라 칭하기도 하고</a:t>
            </a:r>
            <a:r>
              <a:rPr lang="en-US" altLang="ko-KR" b="1" dirty="0"/>
              <a:t>, Sealing | Validating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900" dirty="0"/>
              <a:t>지금까지 구성한 환경만으로는 아직 블록이 하나도 생성되지 않고 있다</a:t>
            </a:r>
            <a:r>
              <a:rPr lang="en-US" altLang="ko-KR" sz="1900" dirty="0"/>
              <a:t>. </a:t>
            </a:r>
            <a:r>
              <a:rPr lang="en-US" altLang="ko-KR" sz="1900" dirty="0" err="1"/>
              <a:t>Ethstats</a:t>
            </a:r>
            <a:r>
              <a:rPr lang="en-US" altLang="ko-KR" sz="1900" dirty="0"/>
              <a:t> </a:t>
            </a:r>
            <a:r>
              <a:rPr lang="ko-KR" altLang="en-US" sz="1900" dirty="0"/>
              <a:t>에 </a:t>
            </a:r>
            <a:r>
              <a:rPr lang="ko-KR" altLang="en-US" sz="1900" dirty="0" err="1"/>
              <a:t>웹브라우저로</a:t>
            </a:r>
            <a:r>
              <a:rPr lang="ko-KR" altLang="en-US" sz="1900" dirty="0"/>
              <a:t> 접근하면 알 수 있다</a:t>
            </a:r>
            <a:r>
              <a:rPr lang="en-US" altLang="ko-KR" sz="1900" dirty="0"/>
              <a:t>. </a:t>
            </a:r>
            <a:r>
              <a:rPr lang="ko-KR" altLang="en-US" sz="1900" dirty="0"/>
              <a:t>네트워크가 현재 멈춰 있으므로 채굴 과정을 진행시켜보겠다</a:t>
            </a:r>
            <a:r>
              <a:rPr lang="en-US" altLang="ko-KR" sz="1900" dirty="0"/>
              <a:t>.</a:t>
            </a:r>
          </a:p>
          <a:p>
            <a:r>
              <a:rPr lang="ko-KR" altLang="en-US" sz="1900" dirty="0"/>
              <a:t>먼저 </a:t>
            </a:r>
            <a:r>
              <a:rPr lang="en-US" altLang="ko-KR" sz="1900" dirty="0"/>
              <a:t>Controller node</a:t>
            </a:r>
            <a:r>
              <a:rPr lang="ko-KR" altLang="en-US" sz="1900" dirty="0"/>
              <a:t>에서 </a:t>
            </a:r>
            <a:r>
              <a:rPr lang="en-US" altLang="ko-KR" sz="1900" dirty="0" err="1"/>
              <a:t>ssh</a:t>
            </a:r>
            <a:r>
              <a:rPr lang="en-US" altLang="ko-KR" sz="1900" dirty="0"/>
              <a:t> </a:t>
            </a:r>
            <a:r>
              <a:rPr lang="en-US" altLang="ko-KR" sz="1900" dirty="0" err="1"/>
              <a:t>ubuntu</a:t>
            </a:r>
            <a:r>
              <a:rPr lang="en-US" altLang="ko-KR" sz="1900" dirty="0"/>
              <a:t>@&lt;</a:t>
            </a:r>
            <a:r>
              <a:rPr lang="en-US" altLang="ko-KR" sz="1900" dirty="0" err="1"/>
              <a:t>ip</a:t>
            </a:r>
            <a:r>
              <a:rPr lang="en-US" altLang="ko-KR" sz="1900" dirty="0"/>
              <a:t> of </a:t>
            </a:r>
            <a:r>
              <a:rPr lang="en-US" altLang="ko-KR" sz="1900" dirty="0" err="1"/>
              <a:t>boonode</a:t>
            </a:r>
            <a:r>
              <a:rPr lang="en-US" altLang="ko-KR" sz="1900" dirty="0"/>
              <a:t>&gt; </a:t>
            </a:r>
            <a:r>
              <a:rPr lang="ko-KR" altLang="en-US" sz="1900" dirty="0"/>
              <a:t>를 입력하여 </a:t>
            </a:r>
            <a:r>
              <a:rPr lang="en-US" altLang="ko-KR" sz="1900" dirty="0" err="1"/>
              <a:t>Bootnode</a:t>
            </a:r>
            <a:r>
              <a:rPr lang="en-US" altLang="ko-KR" sz="1900" dirty="0"/>
              <a:t> </a:t>
            </a:r>
            <a:r>
              <a:rPr lang="ko-KR" altLang="en-US" sz="1900" dirty="0"/>
              <a:t>역할을 담당하고 있는 </a:t>
            </a:r>
            <a:r>
              <a:rPr lang="en-US" altLang="ko-KR" sz="1900" dirty="0"/>
              <a:t>node0</a:t>
            </a:r>
            <a:r>
              <a:rPr lang="ko-KR" altLang="en-US" sz="1900" dirty="0"/>
              <a:t>에게 접속한다</a:t>
            </a:r>
            <a:r>
              <a:rPr lang="en-US" altLang="ko-KR" sz="1900" dirty="0"/>
              <a:t>. </a:t>
            </a:r>
            <a:r>
              <a:rPr lang="ko-KR" altLang="en-US" sz="1900" dirty="0"/>
              <a:t>그리고 </a:t>
            </a:r>
            <a:r>
              <a:rPr lang="en-US" altLang="ko-KR" sz="1900" dirty="0" err="1"/>
              <a:t>docker</a:t>
            </a:r>
            <a:r>
              <a:rPr lang="en-US" altLang="ko-KR" sz="1900" dirty="0"/>
              <a:t> </a:t>
            </a:r>
            <a:r>
              <a:rPr lang="en-US" altLang="ko-KR" sz="1900" dirty="0" err="1"/>
              <a:t>ps</a:t>
            </a:r>
            <a:r>
              <a:rPr lang="en-US" altLang="ko-KR" sz="1900" dirty="0"/>
              <a:t> </a:t>
            </a:r>
            <a:r>
              <a:rPr lang="ko-KR" altLang="en-US" sz="1900" dirty="0"/>
              <a:t>명령어로 현재 실행중인 컨테이너를 확인한다</a:t>
            </a:r>
            <a:r>
              <a:rPr lang="en-US" altLang="ko-KR" sz="1900" dirty="0"/>
              <a:t>. </a:t>
            </a:r>
            <a:r>
              <a:rPr lang="ko-KR" altLang="en-US" sz="1900" dirty="0"/>
              <a:t>명령의 결과는 아래와 같다</a:t>
            </a:r>
            <a:r>
              <a:rPr lang="en-US" altLang="ko-KR" sz="1900" dirty="0"/>
              <a:t>.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5" t="24314" r="30965" b="45600"/>
          <a:stretch/>
        </p:blipFill>
        <p:spPr bwMode="auto">
          <a:xfrm>
            <a:off x="2139198" y="3933056"/>
            <a:ext cx="4641448" cy="206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49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가장 </a:t>
            </a:r>
            <a:r>
              <a:rPr lang="ko-KR" altLang="en-US" sz="1800" dirty="0" err="1"/>
              <a:t>첫번째로</a:t>
            </a:r>
            <a:r>
              <a:rPr lang="ko-KR" altLang="en-US" sz="1800" dirty="0"/>
              <a:t> 출력되는 </a:t>
            </a:r>
            <a:r>
              <a:rPr lang="en-US" altLang="ko-KR" sz="1800" dirty="0" err="1"/>
              <a:t>duelnet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sealnode</a:t>
            </a:r>
            <a:r>
              <a:rPr lang="ko-KR" altLang="en-US" sz="1800" dirty="0"/>
              <a:t>의 </a:t>
            </a:r>
            <a:r>
              <a:rPr lang="en-US" altLang="ko-KR" sz="1800" dirty="0"/>
              <a:t>CONTAINER ID </a:t>
            </a:r>
            <a:r>
              <a:rPr lang="ko-KR" altLang="en-US" sz="1800" dirty="0"/>
              <a:t>를 확인하여 다음의 명령어 포맷으로 </a:t>
            </a:r>
            <a:r>
              <a:rPr lang="en-US" altLang="ko-KR" sz="1800" dirty="0" err="1"/>
              <a:t>geth</a:t>
            </a:r>
            <a:r>
              <a:rPr lang="en-US" altLang="ko-KR" sz="1800" dirty="0"/>
              <a:t> </a:t>
            </a:r>
            <a:r>
              <a:rPr lang="ko-KR" altLang="en-US" sz="1800" dirty="0"/>
              <a:t>콘솔을 실행하도록 하자</a:t>
            </a:r>
            <a:r>
              <a:rPr lang="en-US" altLang="ko-KR" sz="1800" dirty="0"/>
              <a:t>. </a:t>
            </a:r>
            <a:r>
              <a:rPr lang="en-US" altLang="ko-KR" sz="1800" dirty="0" err="1"/>
              <a:t>docker</a:t>
            </a:r>
            <a:r>
              <a:rPr lang="en-US" altLang="ko-KR" sz="1800" dirty="0"/>
              <a:t> exec -it &lt;</a:t>
            </a:r>
            <a:r>
              <a:rPr lang="en-US" altLang="ko-KR" sz="1800" dirty="0" err="1"/>
              <a:t>container_id</a:t>
            </a:r>
            <a:r>
              <a:rPr lang="en-US" altLang="ko-KR" sz="1800" dirty="0"/>
              <a:t>&gt; </a:t>
            </a:r>
            <a:r>
              <a:rPr lang="en-US" altLang="ko-KR" sz="1800" dirty="0" err="1"/>
              <a:t>geth</a:t>
            </a:r>
            <a:r>
              <a:rPr lang="en-US" altLang="ko-KR" sz="1800" dirty="0"/>
              <a:t> attach </a:t>
            </a:r>
            <a:r>
              <a:rPr lang="en-US" altLang="ko-KR" sz="1800" dirty="0" err="1"/>
              <a:t>ipc</a:t>
            </a:r>
            <a:r>
              <a:rPr lang="en-US" altLang="ko-KR" sz="1800" dirty="0"/>
              <a:t>:/root/.</a:t>
            </a:r>
            <a:r>
              <a:rPr lang="en-US" altLang="ko-KR" sz="1800" dirty="0" err="1" smtClean="0"/>
              <a:t>ethereum</a:t>
            </a:r>
            <a:r>
              <a:rPr lang="en-US" altLang="ko-KR" sz="1800" dirty="0" smtClean="0"/>
              <a:t>/</a:t>
            </a:r>
            <a:r>
              <a:rPr lang="en-US" altLang="ko-KR" sz="1800" dirty="0" err="1" smtClean="0"/>
              <a:t>geth.ipc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/>
              <a:t>필자의 경우는 </a:t>
            </a:r>
            <a:r>
              <a:rPr lang="en-US" altLang="ko-KR" sz="1800" dirty="0" err="1"/>
              <a:t>docker</a:t>
            </a:r>
            <a:r>
              <a:rPr lang="en-US" altLang="ko-KR" sz="1800" dirty="0"/>
              <a:t> exec -it c1e </a:t>
            </a:r>
            <a:r>
              <a:rPr lang="en-US" altLang="ko-KR" sz="1800" dirty="0" err="1"/>
              <a:t>geth</a:t>
            </a:r>
            <a:r>
              <a:rPr lang="en-US" altLang="ko-KR" sz="1800" dirty="0"/>
              <a:t> attach </a:t>
            </a:r>
            <a:r>
              <a:rPr lang="ko-KR" altLang="en-US" sz="1800" dirty="0"/>
              <a:t>명령으로 </a:t>
            </a:r>
            <a:r>
              <a:rPr lang="en-US" altLang="ko-KR" sz="1800" dirty="0" err="1"/>
              <a:t>geth</a:t>
            </a:r>
            <a:r>
              <a:rPr lang="en-US" altLang="ko-KR" sz="1800" dirty="0"/>
              <a:t> console</a:t>
            </a:r>
            <a:r>
              <a:rPr lang="ko-KR" altLang="en-US" sz="1800" dirty="0"/>
              <a:t>을 실행할 수 있었다</a:t>
            </a:r>
            <a:r>
              <a:rPr lang="en-US" altLang="ko-KR" sz="1800" dirty="0"/>
              <a:t>. </a:t>
            </a:r>
            <a:r>
              <a:rPr lang="ko-KR" altLang="en-US" sz="1800" dirty="0"/>
              <a:t>콘솔에 접근한 이유는 해당 </a:t>
            </a:r>
            <a:r>
              <a:rPr lang="ko-KR" altLang="en-US" sz="1800" dirty="0" err="1"/>
              <a:t>노드의</a:t>
            </a:r>
            <a:r>
              <a:rPr lang="ko-KR" altLang="en-US" sz="1800" dirty="0"/>
              <a:t> </a:t>
            </a:r>
            <a:r>
              <a:rPr lang="en-US" altLang="ko-KR" sz="1800" dirty="0" err="1"/>
              <a:t>enode</a:t>
            </a:r>
            <a:r>
              <a:rPr lang="en-US" altLang="ko-KR" sz="1800" dirty="0"/>
              <a:t> </a:t>
            </a:r>
            <a:r>
              <a:rPr lang="ko-KR" altLang="en-US" sz="1800" dirty="0"/>
              <a:t>정보를 알아내기 위한 것이다</a:t>
            </a:r>
            <a:r>
              <a:rPr lang="en-US" altLang="ko-KR" sz="1800" dirty="0"/>
              <a:t>. </a:t>
            </a:r>
            <a:r>
              <a:rPr lang="ko-KR" altLang="en-US" sz="1800" dirty="0"/>
              <a:t>콘솔 내에서 </a:t>
            </a:r>
            <a:r>
              <a:rPr lang="en-US" altLang="ko-KR" sz="1800" dirty="0" err="1"/>
              <a:t>admin.nodeInfo.enode</a:t>
            </a:r>
            <a:r>
              <a:rPr lang="en-US" altLang="ko-KR" sz="1800" dirty="0"/>
              <a:t> </a:t>
            </a:r>
            <a:r>
              <a:rPr lang="ko-KR" altLang="en-US" sz="1800" dirty="0"/>
              <a:t>명령으로 해당 </a:t>
            </a:r>
            <a:r>
              <a:rPr lang="ko-KR" altLang="en-US" sz="1800" dirty="0" err="1"/>
              <a:t>노드의</a:t>
            </a:r>
            <a:r>
              <a:rPr lang="ko-KR" altLang="en-US" sz="1800" dirty="0"/>
              <a:t> </a:t>
            </a:r>
            <a:r>
              <a:rPr lang="en-US" altLang="ko-KR" sz="1800" dirty="0" err="1"/>
              <a:t>enode</a:t>
            </a:r>
            <a:r>
              <a:rPr lang="ko-KR" altLang="en-US" sz="1800" dirty="0"/>
              <a:t>정보를 추출하고 위 작업을 </a:t>
            </a:r>
            <a:r>
              <a:rPr lang="en-US" altLang="ko-KR" sz="1800" dirty="0"/>
              <a:t>node1, node2</a:t>
            </a:r>
            <a:r>
              <a:rPr lang="ko-KR" altLang="en-US" sz="1800" dirty="0"/>
              <a:t>에게도 동일하게 진행한다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각 과정을 진행하면서 </a:t>
            </a:r>
            <a:r>
              <a:rPr lang="en-US" altLang="ko-KR" sz="1800" dirty="0" err="1"/>
              <a:t>enode</a:t>
            </a:r>
            <a:r>
              <a:rPr lang="en-US" altLang="ko-KR" sz="1800" dirty="0"/>
              <a:t> </a:t>
            </a:r>
            <a:r>
              <a:rPr lang="ko-KR" altLang="en-US" sz="1800" dirty="0"/>
              <a:t>정보를 기록하고</a:t>
            </a:r>
            <a:r>
              <a:rPr lang="en-US" altLang="ko-KR" sz="1800" dirty="0"/>
              <a:t>, </a:t>
            </a:r>
            <a:r>
              <a:rPr lang="ko-KR" altLang="en-US" sz="1800" dirty="0"/>
              <a:t>그렇게 하면 아래와 같은 정보를 얻어낼 수 있을 것이다</a:t>
            </a:r>
            <a:r>
              <a:rPr lang="en-US" altLang="ko-KR" sz="1800" dirty="0"/>
              <a:t>.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5936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네덜란드 추진 블록체인 프로젝트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/>
              <a:t>산후조리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정부 보조금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대학 학위 인증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공정거래 식품 유통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디지털 </a:t>
            </a:r>
            <a:r>
              <a:rPr lang="en-US" altLang="ko-KR" sz="1800" dirty="0" smtClean="0"/>
              <a:t>ID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019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기억한 </a:t>
            </a:r>
            <a:r>
              <a:rPr lang="en-US" altLang="ko-KR" sz="1800" dirty="0" err="1"/>
              <a:t>enode</a:t>
            </a:r>
            <a:r>
              <a:rPr lang="ko-KR" altLang="en-US" sz="1800" dirty="0"/>
              <a:t> 정보를 가지고 </a:t>
            </a:r>
            <a:r>
              <a:rPr lang="en-US" altLang="ko-KR" sz="1800" dirty="0" err="1"/>
              <a:t>Bootnode</a:t>
            </a:r>
            <a:r>
              <a:rPr lang="ko-KR" altLang="en-US" sz="1800" dirty="0"/>
              <a:t> 역할을 맡고 있는 </a:t>
            </a:r>
            <a:r>
              <a:rPr lang="en-US" altLang="ko-KR" sz="1800" dirty="0"/>
              <a:t>node0</a:t>
            </a:r>
            <a:r>
              <a:rPr lang="ko-KR" altLang="en-US" sz="1800" dirty="0"/>
              <a:t>의 </a:t>
            </a:r>
            <a:r>
              <a:rPr lang="en-US" altLang="ko-KR" sz="1800" dirty="0" err="1"/>
              <a:t>geth</a:t>
            </a:r>
            <a:r>
              <a:rPr lang="en-US" altLang="ko-KR" sz="1800" dirty="0"/>
              <a:t> console</a:t>
            </a:r>
            <a:r>
              <a:rPr lang="ko-KR" altLang="en-US" sz="1800" dirty="0"/>
              <a:t>을 실행시켜 다음의 명령어 포맷으로 각 </a:t>
            </a:r>
            <a:r>
              <a:rPr lang="ko-KR" altLang="en-US" sz="1800" dirty="0" err="1"/>
              <a:t>노드를</a:t>
            </a:r>
            <a:r>
              <a:rPr lang="ko-KR" altLang="en-US" sz="1800" dirty="0"/>
              <a:t> 연결시켜주도록 한다</a:t>
            </a:r>
            <a:r>
              <a:rPr lang="en-US" altLang="ko-KR" sz="1800" dirty="0"/>
              <a:t>. </a:t>
            </a:r>
            <a:r>
              <a:rPr lang="en-US" altLang="ko-KR" sz="1800" dirty="0" err="1"/>
              <a:t>admin.addPeer</a:t>
            </a:r>
            <a:r>
              <a:rPr lang="en-US" altLang="ko-KR" sz="1800" dirty="0"/>
              <a:t>("&lt;</a:t>
            </a:r>
            <a:r>
              <a:rPr lang="en-US" altLang="ko-KR" sz="1800" dirty="0" err="1"/>
              <a:t>enode</a:t>
            </a:r>
            <a:r>
              <a:rPr lang="en-US" altLang="ko-KR" sz="1800" dirty="0"/>
              <a:t> from other nodes&gt;")</a:t>
            </a:r>
            <a:r>
              <a:rPr lang="ko-KR" altLang="en-US" sz="1800" dirty="0"/>
              <a:t> 현재 </a:t>
            </a:r>
            <a:r>
              <a:rPr lang="ko-KR" altLang="en-US" sz="1800" dirty="0" err="1"/>
              <a:t>노드</a:t>
            </a:r>
            <a:r>
              <a:rPr lang="en-US" altLang="ko-KR" sz="1800" dirty="0"/>
              <a:t>0</a:t>
            </a:r>
            <a:r>
              <a:rPr lang="ko-KR" altLang="en-US" sz="1800" dirty="0"/>
              <a:t>에서 실행하고 있으므로 </a:t>
            </a:r>
            <a:r>
              <a:rPr lang="ko-KR" altLang="en-US" sz="1800" dirty="0" err="1"/>
              <a:t>노드</a:t>
            </a:r>
            <a:r>
              <a:rPr lang="en-US" altLang="ko-KR" sz="1800" dirty="0"/>
              <a:t>1</a:t>
            </a:r>
            <a:r>
              <a:rPr lang="ko-KR" altLang="en-US" sz="1800" dirty="0"/>
              <a:t>과 </a:t>
            </a:r>
            <a:r>
              <a:rPr lang="ko-KR" altLang="en-US" sz="1800" dirty="0" err="1"/>
              <a:t>노드</a:t>
            </a:r>
            <a:r>
              <a:rPr lang="en-US" altLang="ko-KR" sz="1800" dirty="0"/>
              <a:t>2</a:t>
            </a:r>
            <a:r>
              <a:rPr lang="ko-KR" altLang="en-US" sz="1800" dirty="0"/>
              <a:t>의 </a:t>
            </a:r>
            <a:r>
              <a:rPr lang="en-US" altLang="ko-KR" sz="1800" dirty="0" err="1"/>
              <a:t>enode</a:t>
            </a:r>
            <a:r>
              <a:rPr lang="ko-KR" altLang="en-US" sz="1800" dirty="0"/>
              <a:t> 정보를 확인한 후에 적용시켜주면 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3055" r="32906" b="45552"/>
          <a:stretch/>
        </p:blipFill>
        <p:spPr bwMode="auto">
          <a:xfrm>
            <a:off x="2411760" y="3429000"/>
            <a:ext cx="4236334" cy="215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35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나머지 서비스 구현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나머지 서비스들은 모두 </a:t>
            </a:r>
            <a:r>
              <a:rPr lang="en-US" altLang="ko-KR" dirty="0" err="1"/>
              <a:t>Ethstats</a:t>
            </a:r>
            <a:r>
              <a:rPr lang="en-US" altLang="ko-KR" dirty="0"/>
              <a:t> </a:t>
            </a:r>
            <a:r>
              <a:rPr lang="ko-KR" altLang="en-US" dirty="0"/>
              <a:t>서비스를 제공하고 있는 </a:t>
            </a:r>
            <a:r>
              <a:rPr lang="ko-KR" altLang="en-US" dirty="0" err="1"/>
              <a:t>노드</a:t>
            </a:r>
            <a:r>
              <a:rPr lang="en-US" altLang="ko-KR" dirty="0"/>
              <a:t>0</a:t>
            </a:r>
            <a:r>
              <a:rPr lang="ko-KR" altLang="en-US" dirty="0"/>
              <a:t>에서 이루어져야 한다</a:t>
            </a:r>
            <a:r>
              <a:rPr lang="en-US" altLang="ko-KR" dirty="0"/>
              <a:t>. </a:t>
            </a:r>
            <a:r>
              <a:rPr lang="ko-KR" altLang="en-US" dirty="0"/>
              <a:t>구축해야 할 서비스들은 아래와 같다</a:t>
            </a:r>
            <a:r>
              <a:rPr lang="en-US" altLang="ko-KR" dirty="0"/>
              <a:t>.</a:t>
            </a:r>
            <a:endParaRPr lang="ko-KR" altLang="en-US" i="1" dirty="0"/>
          </a:p>
          <a:p>
            <a:r>
              <a:rPr lang="en-US" altLang="ko-KR" dirty="0"/>
              <a:t>The </a:t>
            </a:r>
            <a:r>
              <a:rPr lang="en-US" altLang="ko-KR" dirty="0" err="1"/>
              <a:t>MyCrypto</a:t>
            </a:r>
            <a:r>
              <a:rPr lang="en-US" altLang="ko-KR" dirty="0"/>
              <a:t> wallet app</a:t>
            </a:r>
          </a:p>
          <a:p>
            <a:r>
              <a:rPr lang="en-US" altLang="ko-KR" dirty="0"/>
              <a:t>A faucet</a:t>
            </a:r>
          </a:p>
          <a:p>
            <a:r>
              <a:rPr lang="en-US" altLang="ko-KR" dirty="0"/>
              <a:t>A block explorer (</a:t>
            </a:r>
            <a:r>
              <a:rPr lang="en-US" altLang="ko-KR" dirty="0" err="1"/>
              <a:t>PoA</a:t>
            </a:r>
            <a:r>
              <a:rPr lang="en-US" altLang="ko-KR" dirty="0"/>
              <a:t> </a:t>
            </a:r>
            <a:r>
              <a:rPr lang="ko-KR" altLang="en-US" dirty="0"/>
              <a:t>네트워크에서는 아직 지원되지 않는다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A dashboard to tie it all together</a:t>
            </a:r>
          </a:p>
          <a:p>
            <a:r>
              <a:rPr lang="en-US" altLang="ko-KR" dirty="0" err="1"/>
              <a:t>puppeth</a:t>
            </a:r>
            <a:r>
              <a:rPr lang="en-US" altLang="ko-KR" dirty="0"/>
              <a:t> </a:t>
            </a:r>
            <a:r>
              <a:rPr lang="ko-KR" altLang="en-US" dirty="0"/>
              <a:t>를 사용하여 배포할 때 헷갈리는 점이 있는 건 </a:t>
            </a:r>
            <a:r>
              <a:rPr lang="en-US" altLang="ko-KR" dirty="0"/>
              <a:t>faucet app </a:t>
            </a:r>
            <a:r>
              <a:rPr lang="ko-KR" altLang="en-US" dirty="0"/>
              <a:t>뿐이므로 해당 절차만 </a:t>
            </a:r>
            <a:r>
              <a:rPr lang="ko-KR" altLang="en-US" dirty="0" smtClean="0"/>
              <a:t>기술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1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Faucet App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특이하게도 </a:t>
            </a:r>
            <a:r>
              <a:rPr lang="en-US" altLang="ko-KR" dirty="0" err="1"/>
              <a:t>reCAPCHA</a:t>
            </a:r>
            <a:r>
              <a:rPr lang="en-US" altLang="ko-KR" dirty="0"/>
              <a:t> v2</a:t>
            </a:r>
            <a:r>
              <a:rPr lang="ko-KR" altLang="en-US" dirty="0"/>
              <a:t> 서비스의 </a:t>
            </a:r>
            <a:r>
              <a:rPr lang="en-US" altLang="ko-KR" dirty="0"/>
              <a:t>Site key</a:t>
            </a:r>
            <a:r>
              <a:rPr lang="ko-KR" altLang="en-US" dirty="0"/>
              <a:t> </a:t>
            </a:r>
            <a:r>
              <a:rPr lang="en-US" altLang="ko-KR" dirty="0"/>
              <a:t>Secret key</a:t>
            </a:r>
            <a:r>
              <a:rPr lang="ko-KR" altLang="en-US" dirty="0"/>
              <a:t>를 요구한다</a:t>
            </a:r>
            <a:r>
              <a:rPr lang="en-US" altLang="ko-KR" dirty="0"/>
              <a:t>. </a:t>
            </a:r>
            <a:r>
              <a:rPr lang="ko-KR" altLang="en-US" dirty="0"/>
              <a:t>이 경우 </a:t>
            </a:r>
            <a:r>
              <a:rPr lang="en-US" altLang="ko-KR" dirty="0" err="1"/>
              <a:t>reCAPCHA</a:t>
            </a:r>
            <a:r>
              <a:rPr lang="ko-KR" altLang="en-US" dirty="0"/>
              <a:t> 사이트에 접속하여 생성할 수 있고 생성하여 얻은 각 키 정보를 입력해주면 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Dashboard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28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Web3.js, Node.js </a:t>
            </a:r>
            <a:r>
              <a:rPr lang="ko-KR" altLang="en-US" b="1" dirty="0"/>
              <a:t>및 </a:t>
            </a:r>
            <a:r>
              <a:rPr lang="en-US" altLang="ko-KR" b="1" dirty="0"/>
              <a:t>Express</a:t>
            </a:r>
            <a:r>
              <a:rPr lang="ko-KR" altLang="en-US" b="1" dirty="0"/>
              <a:t>를 사용하는 </a:t>
            </a:r>
            <a:r>
              <a:rPr lang="ko-KR" altLang="en-US" b="1" dirty="0" err="1"/>
              <a:t>이더</a:t>
            </a:r>
            <a:r>
              <a:rPr lang="ko-KR" altLang="en-US" b="1" dirty="0"/>
              <a:t> </a:t>
            </a:r>
            <a:r>
              <a:rPr lang="ko-KR" altLang="en-US" b="1" dirty="0" err="1"/>
              <a:t>리움</a:t>
            </a:r>
            <a:r>
              <a:rPr lang="ko-KR" altLang="en-US" b="1" dirty="0"/>
              <a:t> 웹 애플리케이션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7" t="24862" r="23359" b="12777"/>
          <a:stretch/>
        </p:blipFill>
        <p:spPr bwMode="auto">
          <a:xfrm>
            <a:off x="1187624" y="1844824"/>
            <a:ext cx="6686549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619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</a:t>
            </a:r>
            <a:r>
              <a:rPr lang="ko-KR" altLang="en-US" dirty="0"/>
              <a:t>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"/>
              </a:rPr>
              <a:t>http://</a:t>
            </a:r>
            <a:r>
              <a:rPr lang="en-US" altLang="ko-KR" dirty="0" smtClean="0">
                <a:hlinkClick r:id="rId2"/>
              </a:rPr>
              <a:t>www.bloter.net/archives/359293</a:t>
            </a:r>
            <a:r>
              <a:rPr lang="en-US" altLang="ko-KR" dirty="0"/>
              <a:t>-</a:t>
            </a:r>
            <a:r>
              <a:rPr lang="ko-KR" altLang="en-US" dirty="0" smtClean="0"/>
              <a:t>달빛천사 </a:t>
            </a:r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https://busy.org/@</a:t>
            </a:r>
            <a:r>
              <a:rPr lang="en-US" altLang="ko-KR" dirty="0" smtClean="0">
                <a:hlinkClick r:id="rId3"/>
              </a:rPr>
              <a:t>moon0819/season-3-ico-ieo-sto-ibo</a:t>
            </a:r>
            <a:r>
              <a:rPr lang="en-US" altLang="ko-KR" dirty="0" smtClean="0"/>
              <a:t>-ICO </a:t>
            </a:r>
            <a:r>
              <a:rPr lang="en-US" altLang="ko-KR" dirty="0"/>
              <a:t>&amp; IEO</a:t>
            </a:r>
          </a:p>
          <a:p>
            <a:r>
              <a:rPr lang="en-US" altLang="ko-KR" dirty="0"/>
              <a:t>Create </a:t>
            </a:r>
            <a:r>
              <a:rPr lang="en-US" altLang="ko-KR" dirty="0" smtClean="0"/>
              <a:t>Sandbox-</a:t>
            </a:r>
            <a:r>
              <a:rPr lang="ko-KR" altLang="en-US" dirty="0" smtClean="0"/>
              <a:t>자바 스크립트 </a:t>
            </a:r>
            <a:r>
              <a:rPr lang="ko-KR" altLang="en-US" dirty="0" err="1" smtClean="0"/>
              <a:t>싸이트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1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스타트업</a:t>
            </a:r>
            <a:r>
              <a:rPr lang="ko-KR" altLang="en-US" dirty="0" smtClean="0"/>
              <a:t> 투자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err="1" smtClean="0"/>
              <a:t>시드투자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처음 아이디어 가진 이가 그 아이디어 구현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제품이 소비될 시장이 있는지 없는지 확인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시리즈</a:t>
            </a:r>
            <a:r>
              <a:rPr lang="en-US" altLang="ko-KR" sz="1800" dirty="0" smtClean="0"/>
              <a:t>A</a:t>
            </a:r>
          </a:p>
          <a:p>
            <a:pPr marL="0" indent="0">
              <a:buNone/>
            </a:pPr>
            <a:r>
              <a:rPr lang="ko-KR" altLang="en-US" sz="1800" dirty="0" smtClean="0"/>
              <a:t>아이디어를 제품과 서비스로 구체화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시장검증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시장에 진출 모색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기관에서 투자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시리즈</a:t>
            </a:r>
            <a:r>
              <a:rPr lang="en-US" altLang="ko-KR" sz="1800" dirty="0" smtClean="0"/>
              <a:t>B,C</a:t>
            </a:r>
          </a:p>
          <a:p>
            <a:pPr marL="0" indent="0">
              <a:buNone/>
            </a:pPr>
            <a:r>
              <a:rPr lang="ko-KR" altLang="en-US" sz="1800" dirty="0" smtClean="0"/>
              <a:t>시장 진출 후 </a:t>
            </a:r>
            <a:r>
              <a:rPr lang="ko-KR" altLang="en-US" sz="1800" dirty="0" err="1" smtClean="0"/>
              <a:t>의미있는</a:t>
            </a:r>
            <a:r>
              <a:rPr lang="ko-KR" altLang="en-US" sz="1800" dirty="0" smtClean="0"/>
              <a:t> 성과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시장 점유율 확보를 위한 노력</a:t>
            </a:r>
            <a:endParaRPr lang="en-US" altLang="ko-KR" sz="1800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534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dirty="0" err="1" smtClean="0"/>
              <a:t>소셜</a:t>
            </a:r>
            <a:r>
              <a:rPr lang="ko-KR" altLang="en-US" sz="1800" dirty="0" smtClean="0"/>
              <a:t> 네트워크 서비스를 이용해 소규모 후원을 받거나 투자 등의 목적으로 인터넷과 같은 플랫폼을 통해 다수의 개인들로부터 자금을 모으는 행위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(</a:t>
            </a:r>
            <a:r>
              <a:rPr lang="ko-KR" altLang="en-US" sz="1800" dirty="0" smtClean="0"/>
              <a:t>기존 펀드와 달리 자유롭고 소규모 투자가 가능함</a:t>
            </a:r>
            <a:r>
              <a:rPr lang="en-US" altLang="ko-KR" sz="1800" dirty="0" smtClean="0"/>
              <a:t>)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종류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err="1" smtClean="0"/>
              <a:t>후원기부형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자금모집방식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후원금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기부금납입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보상방식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무상 또는 비금전적 보상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주요사례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문화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예술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복지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아이디어 상품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 smtClean="0"/>
              <a:t>대출형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자금모집방식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대출계약 체결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보상방식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금전적 보상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주요사례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자금이 필요한 개인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사업자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 smtClean="0"/>
              <a:t>증권형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투자형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ko-KR" altLang="en-US" sz="1800" dirty="0" smtClean="0"/>
              <a:t>자금모집방식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증권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주식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채권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발행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보상방식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금전적 보상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배당금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원금</a:t>
            </a:r>
            <a:r>
              <a:rPr lang="en-US" altLang="ko-KR" sz="1800" dirty="0" smtClean="0"/>
              <a:t>,</a:t>
            </a:r>
            <a:r>
              <a:rPr lang="ko-KR" altLang="en-US" sz="1800" dirty="0" err="1" smtClean="0"/>
              <a:t>이자등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ko-KR" altLang="en-US" sz="1800" dirty="0" smtClean="0"/>
              <a:t>주요사례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창업 초기기업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7363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/>
              <a:t>과정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1.</a:t>
            </a:r>
            <a:r>
              <a:rPr lang="ko-KR" altLang="en-US" sz="1800" dirty="0" smtClean="0"/>
              <a:t>프로젝트 게시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2.</a:t>
            </a:r>
            <a:r>
              <a:rPr lang="ko-KR" altLang="en-US" sz="1800" dirty="0" smtClean="0"/>
              <a:t>프로젝트 홍보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기업정보 소개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3.</a:t>
            </a:r>
            <a:r>
              <a:rPr lang="ko-KR" altLang="en-US" sz="1800" dirty="0" err="1" smtClean="0"/>
              <a:t>펀딩참여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4.</a:t>
            </a:r>
            <a:r>
              <a:rPr lang="ko-KR" altLang="en-US" sz="1800" dirty="0" err="1" smtClean="0"/>
              <a:t>리워드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후원형</a:t>
            </a:r>
            <a:r>
              <a:rPr lang="en-US" altLang="ko-KR" sz="1800" dirty="0" smtClean="0"/>
              <a:t>):</a:t>
            </a:r>
            <a:r>
              <a:rPr lang="ko-KR" altLang="en-US" sz="1800" dirty="0" smtClean="0"/>
              <a:t>제품 및 서비스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</a:t>
            </a:r>
            <a:r>
              <a:rPr lang="ko-KR" altLang="en-US" sz="1800" dirty="0" err="1" smtClean="0"/>
              <a:t>증권형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이자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지분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배당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EX)</a:t>
            </a:r>
            <a:r>
              <a:rPr lang="ko-KR" altLang="en-US" sz="1800" dirty="0"/>
              <a:t> 달빛천사 </a:t>
            </a:r>
            <a:r>
              <a:rPr lang="en-US" altLang="ko-KR" sz="1800" dirty="0"/>
              <a:t>OST </a:t>
            </a:r>
            <a:r>
              <a:rPr lang="ko-KR" altLang="en-US" sz="1800" dirty="0" err="1"/>
              <a:t>펀딩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kickstarter</a:t>
            </a:r>
            <a:r>
              <a:rPr lang="en-US" altLang="ko-KR" sz="1800" dirty="0" smtClean="0"/>
              <a:t>,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wadiz.kr,</a:t>
            </a:r>
            <a:r>
              <a:rPr lang="en-US" altLang="ko-KR" sz="1800" dirty="0"/>
              <a:t> </a:t>
            </a:r>
            <a:r>
              <a:rPr lang="en-US" altLang="ko-KR" sz="1800" dirty="0" err="1" smtClean="0"/>
              <a:t>benefitplus.kr,tumblbug.com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223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90" y="1628800"/>
            <a:ext cx="4319164" cy="2256764"/>
          </a:xfr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4626" r="21913" b="22177"/>
          <a:stretch/>
        </p:blipFill>
        <p:spPr bwMode="auto">
          <a:xfrm>
            <a:off x="4499992" y="3885564"/>
            <a:ext cx="4182142" cy="225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8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ICO(</a:t>
            </a:r>
            <a:r>
              <a:rPr lang="en-US" altLang="ko-KR" dirty="0" err="1" smtClean="0"/>
              <a:t>lnitial</a:t>
            </a:r>
            <a:r>
              <a:rPr lang="en-US" altLang="ko-KR" dirty="0" smtClean="0"/>
              <a:t> Coin Offering)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ICO </a:t>
            </a:r>
            <a:r>
              <a:rPr lang="ko-KR" altLang="en-US" sz="1800" dirty="0" smtClean="0"/>
              <a:t>가장 큰 규모 </a:t>
            </a:r>
            <a:r>
              <a:rPr lang="en-US" altLang="ko-KR" sz="1800" dirty="0" smtClean="0"/>
              <a:t>TOP3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▶ </a:t>
            </a:r>
            <a:r>
              <a:rPr lang="en-US" altLang="ko-KR" sz="1800" dirty="0" smtClean="0"/>
              <a:t>EOS(5</a:t>
            </a:r>
            <a:r>
              <a:rPr lang="ko-KR" altLang="en-US" sz="1800" dirty="0" smtClean="0"/>
              <a:t>조</a:t>
            </a:r>
            <a:r>
              <a:rPr lang="en-US" altLang="ko-KR" sz="1800" dirty="0" smtClean="0"/>
              <a:t>) , Telegram ,</a:t>
            </a:r>
            <a:r>
              <a:rPr lang="en-US" altLang="ko-KR" sz="1800" dirty="0" err="1" smtClean="0"/>
              <a:t>TaTaTu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국내 주요 토종 </a:t>
            </a:r>
            <a:r>
              <a:rPr lang="en-US" altLang="ko-KR" sz="1800" dirty="0" smtClean="0"/>
              <a:t>ICO</a:t>
            </a:r>
          </a:p>
          <a:p>
            <a:pPr marL="0" indent="0">
              <a:buNone/>
            </a:pPr>
            <a:r>
              <a:rPr lang="ko-KR" altLang="en-US" sz="1800" dirty="0"/>
              <a:t>▶ </a:t>
            </a:r>
            <a:r>
              <a:rPr lang="ko-KR" altLang="en-US" sz="1800" dirty="0" smtClean="0"/>
              <a:t>보스코인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/>
              <a:t>▶ </a:t>
            </a:r>
            <a:r>
              <a:rPr lang="ko-KR" altLang="en-US" sz="1800" dirty="0" smtClean="0"/>
              <a:t>아이콘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/>
              <a:t>▶ </a:t>
            </a:r>
            <a:r>
              <a:rPr lang="ko-KR" altLang="en-US" sz="1800" dirty="0" err="1" smtClean="0"/>
              <a:t>에이치닥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/>
              <a:t>▶ </a:t>
            </a:r>
            <a:r>
              <a:rPr lang="ko-KR" altLang="en-US" sz="1800" dirty="0" err="1" smtClean="0"/>
              <a:t>메디토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2017</a:t>
            </a:r>
            <a:r>
              <a:rPr lang="ko-KR" altLang="en-US" sz="1800" dirty="0"/>
              <a:t>년</a:t>
            </a:r>
            <a:r>
              <a:rPr lang="en-US" altLang="ko-KR" sz="1800" dirty="0"/>
              <a:t>9</a:t>
            </a:r>
            <a:r>
              <a:rPr lang="ko-KR" altLang="en-US" sz="1800" dirty="0"/>
              <a:t>월 한국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ICO </a:t>
            </a:r>
            <a:r>
              <a:rPr lang="ko-KR" altLang="en-US" sz="1800" dirty="0"/>
              <a:t>전면 금지 </a:t>
            </a:r>
            <a:endParaRPr lang="en-US" altLang="ko-KR" sz="1800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3047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1071</Words>
  <Application>Microsoft Office PowerPoint</Application>
  <PresentationFormat>화면 슬라이드 쇼(4:3)</PresentationFormat>
  <Paragraphs>244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암호화폐와 생태계 및 웹 서비스 프로그래밍</vt:lpstr>
      <vt:lpstr>목차</vt:lpstr>
      <vt:lpstr>주식회사의 역사</vt:lpstr>
      <vt:lpstr>네덜란드 추진 블록체인 프로젝트</vt:lpstr>
      <vt:lpstr>스타트업 투자</vt:lpstr>
      <vt:lpstr>크라우드 펀딩</vt:lpstr>
      <vt:lpstr>크라우드 펀딩</vt:lpstr>
      <vt:lpstr>크라우드 펀딩 사례</vt:lpstr>
      <vt:lpstr>ICO(lnitial Coin Offering)</vt:lpstr>
      <vt:lpstr>ICO &amp; IEO</vt:lpstr>
      <vt:lpstr>ICO,IEO 차이점</vt:lpstr>
      <vt:lpstr>스테이블 코인</vt:lpstr>
      <vt:lpstr>리브라</vt:lpstr>
      <vt:lpstr>네트워크 구축 순서</vt:lpstr>
      <vt:lpstr>실습 </vt:lpstr>
      <vt:lpstr>PowerPoint 프레젠테이션</vt:lpstr>
      <vt:lpstr>AWS EC2 환경 구축 진행</vt:lpstr>
      <vt:lpstr> EC2 Security Setting </vt:lpstr>
      <vt:lpstr>Install Geth </vt:lpstr>
      <vt:lpstr>각 Node의 역할에 맞게 환경 구성 </vt:lpstr>
      <vt:lpstr>PowerPoint 프레젠테이션</vt:lpstr>
      <vt:lpstr>3개의 인스턴스(t2.medium)들을 설정 </vt:lpstr>
      <vt:lpstr>Controller 노드에서 Wallet 생성하기 </vt:lpstr>
      <vt:lpstr>비밀번호 생성하기 </vt:lpstr>
      <vt:lpstr>이더리움 계정 10개 생성하기 </vt:lpstr>
      <vt:lpstr>PowerPoint 프레젠테이션</vt:lpstr>
      <vt:lpstr>Puppeth를 사용하여 이더리움 네트워크 정의 및 생성</vt:lpstr>
      <vt:lpstr>PowerPoint 프레젠테이션</vt:lpstr>
      <vt:lpstr>PowerPoint 프레젠테이션</vt:lpstr>
      <vt:lpstr>Get Wallet Keyfiles </vt:lpstr>
      <vt:lpstr> Puppeth를 이용한 네트워크 배포 </vt:lpstr>
      <vt:lpstr>node0에게 Ethstat 역할을 부여한다. </vt:lpstr>
      <vt:lpstr>PowerPoint 프레젠테이션</vt:lpstr>
      <vt:lpstr>node0에게 Bootnode의 역할을 추가로 부여한다. </vt:lpstr>
      <vt:lpstr>PowerPoint 프레젠테이션</vt:lpstr>
      <vt:lpstr>노드0, 노드1, 노드2에게 각각 Sealer 역할 부여 </vt:lpstr>
      <vt:lpstr>PowerPoint 프레젠테이션</vt:lpstr>
      <vt:lpstr>채굴 진행(채굴이라 칭하기도 하고, Sealing | Validating </vt:lpstr>
      <vt:lpstr>PowerPoint 프레젠테이션</vt:lpstr>
      <vt:lpstr>PowerPoint 프레젠테이션</vt:lpstr>
      <vt:lpstr>나머지 서비스 구현 </vt:lpstr>
      <vt:lpstr>Faucet App </vt:lpstr>
      <vt:lpstr>Web3.js, Node.js 및 Express를 사용하는 이더 리움 웹 애플리케이션</vt:lpstr>
      <vt:lpstr>출처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LG</cp:lastModifiedBy>
  <cp:revision>93</cp:revision>
  <dcterms:created xsi:type="dcterms:W3CDTF">2019-11-18T00:46:48Z</dcterms:created>
  <dcterms:modified xsi:type="dcterms:W3CDTF">2019-11-27T02:45:07Z</dcterms:modified>
</cp:coreProperties>
</file>